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06"/>
  </p:notesMasterIdLst>
  <p:handoutMasterIdLst>
    <p:handoutMasterId r:id="rId107"/>
  </p:handoutMasterIdLst>
  <p:sldIdLst>
    <p:sldId id="256" r:id="rId3"/>
    <p:sldId id="401" r:id="rId4"/>
    <p:sldId id="257" r:id="rId5"/>
    <p:sldId id="260" r:id="rId6"/>
    <p:sldId id="263" r:id="rId7"/>
    <p:sldId id="264" r:id="rId8"/>
    <p:sldId id="262" r:id="rId9"/>
    <p:sldId id="265" r:id="rId10"/>
    <p:sldId id="266" r:id="rId11"/>
    <p:sldId id="307" r:id="rId12"/>
    <p:sldId id="267" r:id="rId13"/>
    <p:sldId id="337" r:id="rId14"/>
    <p:sldId id="268" r:id="rId15"/>
    <p:sldId id="313" r:id="rId16"/>
    <p:sldId id="312" r:id="rId17"/>
    <p:sldId id="341" r:id="rId18"/>
    <p:sldId id="340" r:id="rId19"/>
    <p:sldId id="339" r:id="rId20"/>
    <p:sldId id="338" r:id="rId21"/>
    <p:sldId id="343" r:id="rId22"/>
    <p:sldId id="342" r:id="rId23"/>
    <p:sldId id="344" r:id="rId24"/>
    <p:sldId id="345" r:id="rId25"/>
    <p:sldId id="348" r:id="rId26"/>
    <p:sldId id="359" r:id="rId27"/>
    <p:sldId id="355" r:id="rId28"/>
    <p:sldId id="356" r:id="rId29"/>
    <p:sldId id="358" r:id="rId30"/>
    <p:sldId id="357" r:id="rId31"/>
    <p:sldId id="361" r:id="rId32"/>
    <p:sldId id="269" r:id="rId33"/>
    <p:sldId id="314" r:id="rId34"/>
    <p:sldId id="346" r:id="rId35"/>
    <p:sldId id="270" r:id="rId36"/>
    <p:sldId id="347" r:id="rId37"/>
    <p:sldId id="352" r:id="rId38"/>
    <p:sldId id="351" r:id="rId39"/>
    <p:sldId id="362" r:id="rId40"/>
    <p:sldId id="350" r:id="rId41"/>
    <p:sldId id="349" r:id="rId42"/>
    <p:sldId id="354" r:id="rId43"/>
    <p:sldId id="353" r:id="rId44"/>
    <p:sldId id="271" r:id="rId45"/>
    <p:sldId id="315" r:id="rId46"/>
    <p:sldId id="363" r:id="rId47"/>
    <p:sldId id="272" r:id="rId48"/>
    <p:sldId id="316" r:id="rId49"/>
    <p:sldId id="379" r:id="rId50"/>
    <p:sldId id="378" r:id="rId51"/>
    <p:sldId id="377" r:id="rId52"/>
    <p:sldId id="376" r:id="rId53"/>
    <p:sldId id="375" r:id="rId54"/>
    <p:sldId id="374" r:id="rId55"/>
    <p:sldId id="373" r:id="rId56"/>
    <p:sldId id="372" r:id="rId57"/>
    <p:sldId id="371" r:id="rId58"/>
    <p:sldId id="370" r:id="rId59"/>
    <p:sldId id="292" r:id="rId60"/>
    <p:sldId id="317" r:id="rId61"/>
    <p:sldId id="293" r:id="rId62"/>
    <p:sldId id="380" r:id="rId63"/>
    <p:sldId id="275" r:id="rId64"/>
    <p:sldId id="319" r:id="rId65"/>
    <p:sldId id="381" r:id="rId66"/>
    <p:sldId id="382" r:id="rId67"/>
    <p:sldId id="383" r:id="rId68"/>
    <p:sldId id="276" r:id="rId69"/>
    <p:sldId id="320" r:id="rId70"/>
    <p:sldId id="277" r:id="rId71"/>
    <p:sldId id="321" r:id="rId72"/>
    <p:sldId id="322" r:id="rId73"/>
    <p:sldId id="386" r:id="rId74"/>
    <p:sldId id="385" r:id="rId75"/>
    <p:sldId id="384" r:id="rId76"/>
    <p:sldId id="387" r:id="rId77"/>
    <p:sldId id="388" r:id="rId78"/>
    <p:sldId id="394" r:id="rId79"/>
    <p:sldId id="391" r:id="rId80"/>
    <p:sldId id="389" r:id="rId81"/>
    <p:sldId id="285" r:id="rId82"/>
    <p:sldId id="329" r:id="rId83"/>
    <p:sldId id="330" r:id="rId84"/>
    <p:sldId id="331" r:id="rId85"/>
    <p:sldId id="302" r:id="rId86"/>
    <p:sldId id="332" r:id="rId87"/>
    <p:sldId id="392" r:id="rId88"/>
    <p:sldId id="333" r:id="rId89"/>
    <p:sldId id="393" r:id="rId90"/>
    <p:sldId id="396" r:id="rId91"/>
    <p:sldId id="288" r:id="rId92"/>
    <p:sldId id="334" r:id="rId93"/>
    <p:sldId id="303" r:id="rId94"/>
    <p:sldId id="335" r:id="rId95"/>
    <p:sldId id="397" r:id="rId96"/>
    <p:sldId id="398" r:id="rId97"/>
    <p:sldId id="399" r:id="rId98"/>
    <p:sldId id="304" r:id="rId99"/>
    <p:sldId id="336" r:id="rId100"/>
    <p:sldId id="291" r:id="rId101"/>
    <p:sldId id="259" r:id="rId102"/>
    <p:sldId id="306" r:id="rId103"/>
    <p:sldId id="400" r:id="rId104"/>
    <p:sldId id="305" r:id="rId105"/>
  </p:sldIdLst>
  <p:sldSz cx="9144000" cy="6858000" type="screen4x3"/>
  <p:notesSz cx="6858000" cy="9144000"/>
  <p:defaultTextStyle>
    <a:defPPr>
      <a:defRPr lang="ru-RU"/>
    </a:defPPr>
    <a:lvl1pPr algn="l" rtl="0" fontAlgn="base">
      <a:spcBef>
        <a:spcPct val="0"/>
      </a:spcBef>
      <a:spcAft>
        <a:spcPct val="0"/>
      </a:spcAft>
      <a:defRPr b="1"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b="1"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b="1"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b="1"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65482B"/>
    <a:srgbClr val="C75806"/>
    <a:srgbClr val="000000"/>
    <a:srgbClr val="00499F"/>
    <a:srgbClr val="0CC1E0"/>
    <a:srgbClr val="1B00FE"/>
    <a:srgbClr val="FFFFFF"/>
    <a:srgbClr val="FFF3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693" autoAdjust="0"/>
    <p:restoredTop sz="94660"/>
  </p:normalViewPr>
  <p:slideViewPr>
    <p:cSldViewPr>
      <p:cViewPr varScale="1">
        <p:scale>
          <a:sx n="113" d="100"/>
          <a:sy n="113" d="100"/>
        </p:scale>
        <p:origin x="1758" y="96"/>
      </p:cViewPr>
      <p:guideLst>
        <p:guide orient="horz" pos="2160"/>
        <p:guide pos="2880"/>
      </p:guideLst>
    </p:cSldViewPr>
  </p:slideViewPr>
  <p:notesTextViewPr>
    <p:cViewPr>
      <p:scale>
        <a:sx n="100" d="100"/>
        <a:sy n="100" d="100"/>
      </p:scale>
      <p:origin x="0" y="0"/>
    </p:cViewPr>
  </p:notesTextViewPr>
  <p:notesViewPr>
    <p:cSldViewPr>
      <p:cViewPr varScale="1">
        <p:scale>
          <a:sx n="66" d="100"/>
          <a:sy n="66" d="100"/>
        </p:scale>
        <p:origin x="-1716"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handoutMaster" Target="handoutMasters/handoutMaster1.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viewProps" Target="viewProp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1992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en-US"/>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en-US"/>
          </a:p>
        </p:txBody>
      </p:sp>
      <p:sp>
        <p:nvSpPr>
          <p:cNvPr id="696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en-US"/>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AEA2EE7F-8359-4B99-84D5-EAFA7C82774A}" type="slidenum">
              <a:rPr lang="ru-RU" altLang="en-US"/>
              <a:pPr/>
              <a:t>‹#›</a:t>
            </a:fld>
            <a:endParaRPr lang="ru-RU" altLang="en-US"/>
          </a:p>
        </p:txBody>
      </p:sp>
    </p:spTree>
    <p:extLst>
      <p:ext uri="{BB962C8B-B14F-4D97-AF65-F5344CB8AC3E}">
        <p14:creationId xmlns:p14="http://schemas.microsoft.com/office/powerpoint/2010/main" val="414508612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2771775" y="3141663"/>
            <a:ext cx="5903913" cy="1109662"/>
          </a:xfrm>
          <a:effectLst>
            <a:outerShdw dist="17961" dir="2700000" algn="ctr" rotWithShape="0">
              <a:schemeClr val="bg2"/>
            </a:outerShdw>
          </a:effectLst>
        </p:spPr>
        <p:txBody>
          <a:bodyPr/>
          <a:lstStyle>
            <a:lvl1pPr>
              <a:defRPr sz="3200"/>
            </a:lvl1pPr>
          </a:lstStyle>
          <a:p>
            <a:pPr lvl="0"/>
            <a:r>
              <a:rPr lang="en-US" altLang="en-US" noProof="0" smtClean="0"/>
              <a:t>Click to edit Master title style</a:t>
            </a:r>
            <a:endParaRPr lang="ru-RU" altLang="en-US" noProof="0" smtClean="0"/>
          </a:p>
        </p:txBody>
      </p:sp>
      <p:sp>
        <p:nvSpPr>
          <p:cNvPr id="5123" name="Rectangle 3"/>
          <p:cNvSpPr>
            <a:spLocks noGrp="1" noChangeArrowheads="1"/>
          </p:cNvSpPr>
          <p:nvPr>
            <p:ph type="subTitle" idx="1"/>
          </p:nvPr>
        </p:nvSpPr>
        <p:spPr>
          <a:xfrm>
            <a:off x="2771775" y="3813175"/>
            <a:ext cx="5903913" cy="696913"/>
          </a:xfrm>
          <a:effectLst>
            <a:outerShdw dist="17961" dir="2700000" algn="ctr" rotWithShape="0">
              <a:schemeClr val="bg2"/>
            </a:outerShdw>
          </a:effectLst>
        </p:spPr>
        <p:txBody>
          <a:bodyPr/>
          <a:lstStyle>
            <a:lvl1pPr marL="0" indent="0" algn="r">
              <a:buFontTx/>
              <a:buNone/>
              <a:defRPr sz="2400" b="1"/>
            </a:lvl1pPr>
          </a:lstStyle>
          <a:p>
            <a:pPr lvl="0"/>
            <a:r>
              <a:rPr lang="en-US" altLang="en-US" noProof="0" smtClean="0"/>
              <a:t>Click to edit Master subtitle style</a:t>
            </a:r>
            <a:endParaRPr lang="ru-RU" altLang="en-US" noProof="0" smtClean="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456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84888" y="1268413"/>
            <a:ext cx="1871662" cy="5472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68313" y="1268413"/>
            <a:ext cx="5464175" cy="5472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39499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F6F48B58-1410-4616-8030-6FD13DFE7D0F}" type="slidenum">
              <a:rPr lang="ru-RU" altLang="en-US"/>
              <a:pPr/>
              <a:t>‹#›</a:t>
            </a:fld>
            <a:endParaRPr lang="ru-RU" altLang="en-US"/>
          </a:p>
        </p:txBody>
      </p:sp>
    </p:spTree>
    <p:extLst>
      <p:ext uri="{BB962C8B-B14F-4D97-AF65-F5344CB8AC3E}">
        <p14:creationId xmlns:p14="http://schemas.microsoft.com/office/powerpoint/2010/main" val="30470658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6F5D78EF-FB9B-4D8E-A61C-1BD0762C2CEB}" type="slidenum">
              <a:rPr lang="ru-RU" altLang="en-US"/>
              <a:pPr/>
              <a:t>‹#›</a:t>
            </a:fld>
            <a:endParaRPr lang="ru-RU" altLang="en-US"/>
          </a:p>
        </p:txBody>
      </p:sp>
    </p:spTree>
    <p:extLst>
      <p:ext uri="{BB962C8B-B14F-4D97-AF65-F5344CB8AC3E}">
        <p14:creationId xmlns:p14="http://schemas.microsoft.com/office/powerpoint/2010/main" val="2786689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36EBF0A2-168A-4A90-B941-72B286C1B5A5}" type="slidenum">
              <a:rPr lang="ru-RU" altLang="en-US"/>
              <a:pPr/>
              <a:t>‹#›</a:t>
            </a:fld>
            <a:endParaRPr lang="ru-RU" altLang="en-US"/>
          </a:p>
        </p:txBody>
      </p:sp>
    </p:spTree>
    <p:extLst>
      <p:ext uri="{BB962C8B-B14F-4D97-AF65-F5344CB8AC3E}">
        <p14:creationId xmlns:p14="http://schemas.microsoft.com/office/powerpoint/2010/main" val="3348504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8175" y="1600200"/>
            <a:ext cx="3313113"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373688" y="1600200"/>
            <a:ext cx="3313112"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65956FCC-15C4-43D4-80FB-98CE0DC69C73}" type="slidenum">
              <a:rPr lang="ru-RU" altLang="en-US"/>
              <a:pPr/>
              <a:t>‹#›</a:t>
            </a:fld>
            <a:endParaRPr lang="ru-RU" altLang="en-US"/>
          </a:p>
        </p:txBody>
      </p:sp>
    </p:spTree>
    <p:extLst>
      <p:ext uri="{BB962C8B-B14F-4D97-AF65-F5344CB8AC3E}">
        <p14:creationId xmlns:p14="http://schemas.microsoft.com/office/powerpoint/2010/main" val="1046010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ru-RU" altLang="en-US"/>
          </a:p>
        </p:txBody>
      </p:sp>
      <p:sp>
        <p:nvSpPr>
          <p:cNvPr id="8" name="Footer Placeholder 7"/>
          <p:cNvSpPr>
            <a:spLocks noGrp="1"/>
          </p:cNvSpPr>
          <p:nvPr>
            <p:ph type="ftr" sz="quarter" idx="11"/>
          </p:nvPr>
        </p:nvSpPr>
        <p:spPr/>
        <p:txBody>
          <a:bodyPr/>
          <a:lstStyle>
            <a:lvl1pPr>
              <a:defRPr/>
            </a:lvl1pPr>
          </a:lstStyle>
          <a:p>
            <a:endParaRPr lang="ru-RU" altLang="en-US"/>
          </a:p>
        </p:txBody>
      </p:sp>
      <p:sp>
        <p:nvSpPr>
          <p:cNvPr id="9" name="Slide Number Placeholder 8"/>
          <p:cNvSpPr>
            <a:spLocks noGrp="1"/>
          </p:cNvSpPr>
          <p:nvPr>
            <p:ph type="sldNum" sz="quarter" idx="12"/>
          </p:nvPr>
        </p:nvSpPr>
        <p:spPr/>
        <p:txBody>
          <a:bodyPr/>
          <a:lstStyle>
            <a:lvl1pPr>
              <a:defRPr/>
            </a:lvl1pPr>
          </a:lstStyle>
          <a:p>
            <a:fld id="{4B4E697D-21F3-4B1B-909C-1C246353A326}" type="slidenum">
              <a:rPr lang="ru-RU" altLang="en-US"/>
              <a:pPr/>
              <a:t>‹#›</a:t>
            </a:fld>
            <a:endParaRPr lang="ru-RU" altLang="en-US"/>
          </a:p>
        </p:txBody>
      </p:sp>
    </p:spTree>
    <p:extLst>
      <p:ext uri="{BB962C8B-B14F-4D97-AF65-F5344CB8AC3E}">
        <p14:creationId xmlns:p14="http://schemas.microsoft.com/office/powerpoint/2010/main" val="2123170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ru-RU" altLang="en-US"/>
          </a:p>
        </p:txBody>
      </p:sp>
      <p:sp>
        <p:nvSpPr>
          <p:cNvPr id="4" name="Footer Placeholder 3"/>
          <p:cNvSpPr>
            <a:spLocks noGrp="1"/>
          </p:cNvSpPr>
          <p:nvPr>
            <p:ph type="ftr" sz="quarter" idx="11"/>
          </p:nvPr>
        </p:nvSpPr>
        <p:spPr/>
        <p:txBody>
          <a:bodyPr/>
          <a:lstStyle>
            <a:lvl1pPr>
              <a:defRPr/>
            </a:lvl1pPr>
          </a:lstStyle>
          <a:p>
            <a:endParaRPr lang="ru-RU" altLang="en-US"/>
          </a:p>
        </p:txBody>
      </p:sp>
      <p:sp>
        <p:nvSpPr>
          <p:cNvPr id="5" name="Slide Number Placeholder 4"/>
          <p:cNvSpPr>
            <a:spLocks noGrp="1"/>
          </p:cNvSpPr>
          <p:nvPr>
            <p:ph type="sldNum" sz="quarter" idx="12"/>
          </p:nvPr>
        </p:nvSpPr>
        <p:spPr/>
        <p:txBody>
          <a:bodyPr/>
          <a:lstStyle>
            <a:lvl1pPr>
              <a:defRPr/>
            </a:lvl1pPr>
          </a:lstStyle>
          <a:p>
            <a:fld id="{8B986DE2-E3A3-4DF2-AC4E-C46CDA7296A4}" type="slidenum">
              <a:rPr lang="ru-RU" altLang="en-US"/>
              <a:pPr/>
              <a:t>‹#›</a:t>
            </a:fld>
            <a:endParaRPr lang="ru-RU" altLang="en-US"/>
          </a:p>
        </p:txBody>
      </p:sp>
    </p:spTree>
    <p:extLst>
      <p:ext uri="{BB962C8B-B14F-4D97-AF65-F5344CB8AC3E}">
        <p14:creationId xmlns:p14="http://schemas.microsoft.com/office/powerpoint/2010/main" val="23284620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ru-RU" altLang="en-US"/>
          </a:p>
        </p:txBody>
      </p:sp>
      <p:sp>
        <p:nvSpPr>
          <p:cNvPr id="3" name="Footer Placeholder 2"/>
          <p:cNvSpPr>
            <a:spLocks noGrp="1"/>
          </p:cNvSpPr>
          <p:nvPr>
            <p:ph type="ftr" sz="quarter" idx="11"/>
          </p:nvPr>
        </p:nvSpPr>
        <p:spPr/>
        <p:txBody>
          <a:bodyPr/>
          <a:lstStyle>
            <a:lvl1pPr>
              <a:defRPr/>
            </a:lvl1pPr>
          </a:lstStyle>
          <a:p>
            <a:endParaRPr lang="ru-RU" altLang="en-US"/>
          </a:p>
        </p:txBody>
      </p:sp>
      <p:sp>
        <p:nvSpPr>
          <p:cNvPr id="4" name="Slide Number Placeholder 3"/>
          <p:cNvSpPr>
            <a:spLocks noGrp="1"/>
          </p:cNvSpPr>
          <p:nvPr>
            <p:ph type="sldNum" sz="quarter" idx="12"/>
          </p:nvPr>
        </p:nvSpPr>
        <p:spPr/>
        <p:txBody>
          <a:bodyPr/>
          <a:lstStyle>
            <a:lvl1pPr>
              <a:defRPr/>
            </a:lvl1pPr>
          </a:lstStyle>
          <a:p>
            <a:fld id="{24DD41AB-95F8-4D03-AE20-3D10F659AEF6}" type="slidenum">
              <a:rPr lang="ru-RU" altLang="en-US"/>
              <a:pPr/>
              <a:t>‹#›</a:t>
            </a:fld>
            <a:endParaRPr lang="ru-RU" altLang="en-US"/>
          </a:p>
        </p:txBody>
      </p:sp>
    </p:spTree>
    <p:extLst>
      <p:ext uri="{BB962C8B-B14F-4D97-AF65-F5344CB8AC3E}">
        <p14:creationId xmlns:p14="http://schemas.microsoft.com/office/powerpoint/2010/main" val="2148723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C602993A-C244-40F0-A368-818D7B75F43C}" type="slidenum">
              <a:rPr lang="ru-RU" altLang="en-US"/>
              <a:pPr/>
              <a:t>‹#›</a:t>
            </a:fld>
            <a:endParaRPr lang="ru-RU" altLang="en-US"/>
          </a:p>
        </p:txBody>
      </p:sp>
    </p:spTree>
    <p:extLst>
      <p:ext uri="{BB962C8B-B14F-4D97-AF65-F5344CB8AC3E}">
        <p14:creationId xmlns:p14="http://schemas.microsoft.com/office/powerpoint/2010/main" val="2285259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129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ru-RU" altLang="en-US"/>
          </a:p>
        </p:txBody>
      </p:sp>
      <p:sp>
        <p:nvSpPr>
          <p:cNvPr id="6" name="Footer Placeholder 5"/>
          <p:cNvSpPr>
            <a:spLocks noGrp="1"/>
          </p:cNvSpPr>
          <p:nvPr>
            <p:ph type="ftr" sz="quarter" idx="11"/>
          </p:nvPr>
        </p:nvSpPr>
        <p:spPr/>
        <p:txBody>
          <a:bodyPr/>
          <a:lstStyle>
            <a:lvl1pPr>
              <a:defRPr/>
            </a:lvl1pPr>
          </a:lstStyle>
          <a:p>
            <a:endParaRPr lang="ru-RU" altLang="en-US"/>
          </a:p>
        </p:txBody>
      </p:sp>
      <p:sp>
        <p:nvSpPr>
          <p:cNvPr id="7" name="Slide Number Placeholder 6"/>
          <p:cNvSpPr>
            <a:spLocks noGrp="1"/>
          </p:cNvSpPr>
          <p:nvPr>
            <p:ph type="sldNum" sz="quarter" idx="12"/>
          </p:nvPr>
        </p:nvSpPr>
        <p:spPr/>
        <p:txBody>
          <a:bodyPr/>
          <a:lstStyle>
            <a:lvl1pPr>
              <a:defRPr/>
            </a:lvl1pPr>
          </a:lstStyle>
          <a:p>
            <a:fld id="{2FFEEE34-3B7D-4B5A-BCD0-D5538505E779}" type="slidenum">
              <a:rPr lang="ru-RU" altLang="en-US"/>
              <a:pPr/>
              <a:t>‹#›</a:t>
            </a:fld>
            <a:endParaRPr lang="ru-RU" altLang="en-US"/>
          </a:p>
        </p:txBody>
      </p:sp>
    </p:spTree>
    <p:extLst>
      <p:ext uri="{BB962C8B-B14F-4D97-AF65-F5344CB8AC3E}">
        <p14:creationId xmlns:p14="http://schemas.microsoft.com/office/powerpoint/2010/main" val="38350132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2F6672E0-3E47-4DCE-B9D9-49D33F82CAEF}" type="slidenum">
              <a:rPr lang="ru-RU" altLang="en-US"/>
              <a:pPr/>
              <a:t>‹#›</a:t>
            </a:fld>
            <a:endParaRPr lang="ru-RU" altLang="en-US"/>
          </a:p>
        </p:txBody>
      </p:sp>
    </p:spTree>
    <p:extLst>
      <p:ext uri="{BB962C8B-B14F-4D97-AF65-F5344CB8AC3E}">
        <p14:creationId xmlns:p14="http://schemas.microsoft.com/office/powerpoint/2010/main" val="1369264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274638"/>
            <a:ext cx="1693862"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908175" y="274638"/>
            <a:ext cx="493236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ru-RU" altLang="en-US"/>
          </a:p>
        </p:txBody>
      </p:sp>
      <p:sp>
        <p:nvSpPr>
          <p:cNvPr id="5" name="Footer Placeholder 4"/>
          <p:cNvSpPr>
            <a:spLocks noGrp="1"/>
          </p:cNvSpPr>
          <p:nvPr>
            <p:ph type="ftr" sz="quarter" idx="11"/>
          </p:nvPr>
        </p:nvSpPr>
        <p:spPr/>
        <p:txBody>
          <a:bodyPr/>
          <a:lstStyle>
            <a:lvl1pPr>
              <a:defRPr/>
            </a:lvl1pPr>
          </a:lstStyle>
          <a:p>
            <a:endParaRPr lang="ru-RU" altLang="en-US"/>
          </a:p>
        </p:txBody>
      </p:sp>
      <p:sp>
        <p:nvSpPr>
          <p:cNvPr id="6" name="Slide Number Placeholder 5"/>
          <p:cNvSpPr>
            <a:spLocks noGrp="1"/>
          </p:cNvSpPr>
          <p:nvPr>
            <p:ph type="sldNum" sz="quarter" idx="12"/>
          </p:nvPr>
        </p:nvSpPr>
        <p:spPr/>
        <p:txBody>
          <a:bodyPr/>
          <a:lstStyle>
            <a:lvl1pPr>
              <a:defRPr/>
            </a:lvl1pPr>
          </a:lstStyle>
          <a:p>
            <a:fld id="{AD409487-4781-43B2-86BD-D8B716213429}" type="slidenum">
              <a:rPr lang="ru-RU" altLang="en-US"/>
              <a:pPr/>
              <a:t>‹#›</a:t>
            </a:fld>
            <a:endParaRPr lang="ru-RU" altLang="en-US"/>
          </a:p>
        </p:txBody>
      </p:sp>
    </p:spTree>
    <p:extLst>
      <p:ext uri="{BB962C8B-B14F-4D97-AF65-F5344CB8AC3E}">
        <p14:creationId xmlns:p14="http://schemas.microsoft.com/office/powerpoint/2010/main" val="1586580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Tree>
    <p:extLst>
      <p:ext uri="{BB962C8B-B14F-4D97-AF65-F5344CB8AC3E}">
        <p14:creationId xmlns:p14="http://schemas.microsoft.com/office/powerpoint/2010/main" val="1867054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9750" y="1844675"/>
            <a:ext cx="36322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24350" y="1844675"/>
            <a:ext cx="36322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478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186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99214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825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233463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Tree>
    <p:extLst>
      <p:ext uri="{BB962C8B-B14F-4D97-AF65-F5344CB8AC3E}">
        <p14:creationId xmlns:p14="http://schemas.microsoft.com/office/powerpoint/2010/main" val="17408434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268413"/>
            <a:ext cx="7416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ru-RU" altLang="en-US" smtClean="0"/>
          </a:p>
        </p:txBody>
      </p:sp>
      <p:sp>
        <p:nvSpPr>
          <p:cNvPr id="1027" name="Rectangle 3"/>
          <p:cNvSpPr>
            <a:spLocks noGrp="1" noChangeArrowheads="1"/>
          </p:cNvSpPr>
          <p:nvPr>
            <p:ph type="body" idx="1"/>
          </p:nvPr>
        </p:nvSpPr>
        <p:spPr bwMode="auto">
          <a:xfrm>
            <a:off x="539750" y="1844675"/>
            <a:ext cx="7416800" cy="489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ru-RU" altLang="en-US" smtClean="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r" rtl="0" eaLnBrk="1" fontAlgn="base" hangingPunct="1">
        <a:spcBef>
          <a:spcPct val="0"/>
        </a:spcBef>
        <a:spcAft>
          <a:spcPct val="0"/>
        </a:spcAft>
        <a:defRPr sz="3600" b="1" kern="1200">
          <a:solidFill>
            <a:schemeClr val="tx2"/>
          </a:solidFill>
          <a:latin typeface="+mj-lt"/>
          <a:ea typeface="+mj-ea"/>
          <a:cs typeface="+mj-cs"/>
        </a:defRPr>
      </a:lvl1pPr>
      <a:lvl2pPr algn="r" rtl="0" eaLnBrk="1" fontAlgn="base" hangingPunct="1">
        <a:spcBef>
          <a:spcPct val="0"/>
        </a:spcBef>
        <a:spcAft>
          <a:spcPct val="0"/>
        </a:spcAft>
        <a:defRPr sz="3600" b="1">
          <a:solidFill>
            <a:schemeClr val="tx2"/>
          </a:solidFill>
          <a:latin typeface="Verdana" panose="020B0604030504040204" pitchFamily="34" charset="0"/>
        </a:defRPr>
      </a:lvl2pPr>
      <a:lvl3pPr algn="r" rtl="0" eaLnBrk="1" fontAlgn="base" hangingPunct="1">
        <a:spcBef>
          <a:spcPct val="0"/>
        </a:spcBef>
        <a:spcAft>
          <a:spcPct val="0"/>
        </a:spcAft>
        <a:defRPr sz="3600" b="1">
          <a:solidFill>
            <a:schemeClr val="tx2"/>
          </a:solidFill>
          <a:latin typeface="Verdana" panose="020B0604030504040204" pitchFamily="34" charset="0"/>
        </a:defRPr>
      </a:lvl3pPr>
      <a:lvl4pPr algn="r" rtl="0" eaLnBrk="1" fontAlgn="base" hangingPunct="1">
        <a:spcBef>
          <a:spcPct val="0"/>
        </a:spcBef>
        <a:spcAft>
          <a:spcPct val="0"/>
        </a:spcAft>
        <a:defRPr sz="3600" b="1">
          <a:solidFill>
            <a:schemeClr val="tx2"/>
          </a:solidFill>
          <a:latin typeface="Verdana" panose="020B0604030504040204" pitchFamily="34" charset="0"/>
        </a:defRPr>
      </a:lvl4pPr>
      <a:lvl5pPr algn="r" rtl="0" eaLnBrk="1" fontAlgn="base" hangingPunct="1">
        <a:spcBef>
          <a:spcPct val="0"/>
        </a:spcBef>
        <a:spcAft>
          <a:spcPct val="0"/>
        </a:spcAft>
        <a:defRPr sz="3600" b="1">
          <a:solidFill>
            <a:schemeClr val="tx2"/>
          </a:solidFill>
          <a:latin typeface="Verdana" panose="020B0604030504040204" pitchFamily="34" charset="0"/>
        </a:defRPr>
      </a:lvl5pPr>
      <a:lvl6pPr marL="457200" algn="r" rtl="0" eaLnBrk="1" fontAlgn="base" hangingPunct="1">
        <a:spcBef>
          <a:spcPct val="0"/>
        </a:spcBef>
        <a:spcAft>
          <a:spcPct val="0"/>
        </a:spcAft>
        <a:defRPr sz="3600" b="1">
          <a:solidFill>
            <a:schemeClr val="tx2"/>
          </a:solidFill>
          <a:latin typeface="Verdana" panose="020B0604030504040204" pitchFamily="34" charset="0"/>
        </a:defRPr>
      </a:lvl6pPr>
      <a:lvl7pPr marL="914400" algn="r" rtl="0" eaLnBrk="1" fontAlgn="base" hangingPunct="1">
        <a:spcBef>
          <a:spcPct val="0"/>
        </a:spcBef>
        <a:spcAft>
          <a:spcPct val="0"/>
        </a:spcAft>
        <a:defRPr sz="3600" b="1">
          <a:solidFill>
            <a:schemeClr val="tx2"/>
          </a:solidFill>
          <a:latin typeface="Verdana" panose="020B0604030504040204" pitchFamily="34" charset="0"/>
        </a:defRPr>
      </a:lvl7pPr>
      <a:lvl8pPr marL="1371600" algn="r" rtl="0" eaLnBrk="1" fontAlgn="base" hangingPunct="1">
        <a:spcBef>
          <a:spcPct val="0"/>
        </a:spcBef>
        <a:spcAft>
          <a:spcPct val="0"/>
        </a:spcAft>
        <a:defRPr sz="3600" b="1">
          <a:solidFill>
            <a:schemeClr val="tx2"/>
          </a:solidFill>
          <a:latin typeface="Verdana" panose="020B0604030504040204" pitchFamily="34" charset="0"/>
        </a:defRPr>
      </a:lvl8pPr>
      <a:lvl9pPr marL="1828800" algn="r" rtl="0" eaLnBrk="1" fontAlgn="base" hangingPunct="1">
        <a:spcBef>
          <a:spcPct val="0"/>
        </a:spcBef>
        <a:spcAft>
          <a:spcPct val="0"/>
        </a:spcAft>
        <a:defRPr sz="3600" b="1">
          <a:solidFill>
            <a:schemeClr val="tx2"/>
          </a:solidFill>
          <a:latin typeface="Verdana" panose="020B0604030504040204" pitchFamily="34" charset="0"/>
        </a:defRPr>
      </a:lvl9pPr>
    </p:titleStyle>
    <p:bodyStyle>
      <a:lvl1pPr marL="342900" indent="-342900" algn="l" rtl="0" eaLnBrk="1" fontAlgn="base" hangingPunct="1">
        <a:spcBef>
          <a:spcPct val="20000"/>
        </a:spcBef>
        <a:spcAft>
          <a:spcPct val="0"/>
        </a:spcAft>
        <a:buChar char="•"/>
        <a:defRPr sz="2800" kern="1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979613" y="274638"/>
            <a:ext cx="67071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en-US" smtClean="0"/>
              <a:t>Click to edit Master title style</a:t>
            </a:r>
          </a:p>
        </p:txBody>
      </p:sp>
      <p:sp>
        <p:nvSpPr>
          <p:cNvPr id="190467" name="Rectangle 3"/>
          <p:cNvSpPr>
            <a:spLocks noGrp="1" noChangeArrowheads="1"/>
          </p:cNvSpPr>
          <p:nvPr>
            <p:ph type="body" idx="1"/>
          </p:nvPr>
        </p:nvSpPr>
        <p:spPr bwMode="auto">
          <a:xfrm>
            <a:off x="1908175" y="1600200"/>
            <a:ext cx="677862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en-US" smtClean="0"/>
              <a:t>Click to edit Master text styles</a:t>
            </a:r>
          </a:p>
          <a:p>
            <a:pPr lvl="1"/>
            <a:r>
              <a:rPr lang="ru-RU" altLang="en-US" smtClean="0"/>
              <a:t>Second level</a:t>
            </a:r>
          </a:p>
          <a:p>
            <a:pPr lvl="2"/>
            <a:r>
              <a:rPr lang="ru-RU" altLang="en-US" smtClean="0"/>
              <a:t>Third level</a:t>
            </a:r>
          </a:p>
          <a:p>
            <a:pPr lvl="3"/>
            <a:r>
              <a:rPr lang="ru-RU" altLang="en-US" smtClean="0"/>
              <a:t>Fourth level</a:t>
            </a:r>
          </a:p>
          <a:p>
            <a:pPr lvl="4"/>
            <a:r>
              <a:rPr lang="ru-RU" altLang="en-US" smtClean="0"/>
              <a:t>Fifth level</a:t>
            </a:r>
          </a:p>
        </p:txBody>
      </p:sp>
      <p:sp>
        <p:nvSpPr>
          <p:cNvPr id="19046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endParaRPr lang="ru-RU" altLang="en-US"/>
          </a:p>
        </p:txBody>
      </p:sp>
      <p:sp>
        <p:nvSpPr>
          <p:cNvPr id="19046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endParaRPr lang="ru-RU" altLang="en-US"/>
          </a:p>
        </p:txBody>
      </p:sp>
      <p:sp>
        <p:nvSpPr>
          <p:cNvPr id="19047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fld id="{00B7D537-A9E8-4E12-A7BC-51C801151D6B}" type="slidenum">
              <a:rPr lang="ru-RU" altLang="en-US"/>
              <a:pPr/>
              <a:t>‹#›</a:t>
            </a:fld>
            <a:endParaRPr lang="ru-RU"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Verdana" panose="020B0604030504040204" pitchFamily="34" charset="0"/>
        </a:defRPr>
      </a:lvl2pPr>
      <a:lvl3pPr algn="ctr" rtl="0" fontAlgn="base">
        <a:spcBef>
          <a:spcPct val="0"/>
        </a:spcBef>
        <a:spcAft>
          <a:spcPct val="0"/>
        </a:spcAft>
        <a:defRPr sz="4400">
          <a:solidFill>
            <a:schemeClr val="tx2"/>
          </a:solidFill>
          <a:latin typeface="Verdana" panose="020B0604030504040204" pitchFamily="34" charset="0"/>
        </a:defRPr>
      </a:lvl3pPr>
      <a:lvl4pPr algn="ctr" rtl="0" fontAlgn="base">
        <a:spcBef>
          <a:spcPct val="0"/>
        </a:spcBef>
        <a:spcAft>
          <a:spcPct val="0"/>
        </a:spcAft>
        <a:defRPr sz="4400">
          <a:solidFill>
            <a:schemeClr val="tx2"/>
          </a:solidFill>
          <a:latin typeface="Verdana" panose="020B0604030504040204" pitchFamily="34" charset="0"/>
        </a:defRPr>
      </a:lvl4pPr>
      <a:lvl5pPr algn="ctr" rtl="0" fontAlgn="base">
        <a:spcBef>
          <a:spcPct val="0"/>
        </a:spcBef>
        <a:spcAft>
          <a:spcPct val="0"/>
        </a:spcAft>
        <a:defRPr sz="4400">
          <a:solidFill>
            <a:schemeClr val="tx2"/>
          </a:solidFill>
          <a:latin typeface="Verdana" panose="020B0604030504040204" pitchFamily="34" charset="0"/>
        </a:defRPr>
      </a:lvl5pPr>
      <a:lvl6pPr marL="457200" algn="ctr" rtl="0" fontAlgn="base">
        <a:spcBef>
          <a:spcPct val="0"/>
        </a:spcBef>
        <a:spcAft>
          <a:spcPct val="0"/>
        </a:spcAft>
        <a:defRPr sz="4400">
          <a:solidFill>
            <a:schemeClr val="tx2"/>
          </a:solidFill>
          <a:latin typeface="Verdana" panose="020B0604030504040204" pitchFamily="34" charset="0"/>
        </a:defRPr>
      </a:lvl6pPr>
      <a:lvl7pPr marL="914400" algn="ctr" rtl="0" fontAlgn="base">
        <a:spcBef>
          <a:spcPct val="0"/>
        </a:spcBef>
        <a:spcAft>
          <a:spcPct val="0"/>
        </a:spcAft>
        <a:defRPr sz="4400">
          <a:solidFill>
            <a:schemeClr val="tx2"/>
          </a:solidFill>
          <a:latin typeface="Verdana" panose="020B0604030504040204" pitchFamily="34" charset="0"/>
        </a:defRPr>
      </a:lvl7pPr>
      <a:lvl8pPr marL="1371600" algn="ctr" rtl="0" fontAlgn="base">
        <a:spcBef>
          <a:spcPct val="0"/>
        </a:spcBef>
        <a:spcAft>
          <a:spcPct val="0"/>
        </a:spcAft>
        <a:defRPr sz="4400">
          <a:solidFill>
            <a:schemeClr val="tx2"/>
          </a:solidFill>
          <a:latin typeface="Verdana" panose="020B0604030504040204" pitchFamily="34" charset="0"/>
        </a:defRPr>
      </a:lvl8pPr>
      <a:lvl9pPr marL="1828800" algn="ctr" rtl="0" fontAlgn="base">
        <a:spcBef>
          <a:spcPct val="0"/>
        </a:spcBef>
        <a:spcAft>
          <a:spcPct val="0"/>
        </a:spcAft>
        <a:defRPr sz="4400">
          <a:solidFill>
            <a:schemeClr val="tx2"/>
          </a:solidFill>
          <a:latin typeface="Verdana" panose="020B060403050404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13.xml"/><Relationship Id="rId5" Type="http://schemas.openxmlformats.org/officeDocument/2006/relationships/image" Target="../media/image10.jpg"/><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hyperlink" Target="https://www.nationalgeographic.org/" TargetMode="External"/><Relationship Id="rId2" Type="http://schemas.openxmlformats.org/officeDocument/2006/relationships/hyperlink" Target="https://www.explorers.org/" TargetMode="External"/><Relationship Id="rId1" Type="http://schemas.openxmlformats.org/officeDocument/2006/relationships/slideLayout" Target="../slideLayouts/slideLayout13.xml"/><Relationship Id="rId5" Type="http://schemas.openxmlformats.org/officeDocument/2006/relationships/image" Target="../media/image47.jp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3" Type="http://schemas.openxmlformats.org/officeDocument/2006/relationships/hyperlink" Target="http://www.alpine-club.org.uk/" TargetMode="External"/><Relationship Id="rId2" Type="http://schemas.openxmlformats.org/officeDocument/2006/relationships/hyperlink" Target="https://www.si.edu/" TargetMode="External"/><Relationship Id="rId1" Type="http://schemas.openxmlformats.org/officeDocument/2006/relationships/slideLayout" Target="../slideLayouts/slideLayout13.xml"/><Relationship Id="rId5" Type="http://schemas.openxmlformats.org/officeDocument/2006/relationships/image" Target="../media/image49.jpg"/><Relationship Id="rId4" Type="http://schemas.openxmlformats.org/officeDocument/2006/relationships/image" Target="../media/image48.png"/></Relationships>
</file>

<file path=ppt/slides/_rels/slide65.xml.rels><?xml version="1.0" encoding="UTF-8" standalone="yes"?>
<Relationships xmlns="http://schemas.openxmlformats.org/package/2006/relationships"><Relationship Id="rId3" Type="http://schemas.openxmlformats.org/officeDocument/2006/relationships/hyperlink" Target="https://oceanexplorer.noaa.gov/about/welcome.html" TargetMode="External"/><Relationship Id="rId2" Type="http://schemas.openxmlformats.org/officeDocument/2006/relationships/hyperlink" Target="https://www.worldwildlife.org/" TargetMode="Externa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jpg"/></Relationships>
</file>

<file path=ppt/slides/_rels/slide66.xml.rels><?xml version="1.0" encoding="UTF-8" standalone="yes"?>
<Relationships xmlns="http://schemas.openxmlformats.org/package/2006/relationships"><Relationship Id="rId3" Type="http://schemas.openxmlformats.org/officeDocument/2006/relationships/hyperlink" Target="https://www.nsf.gov/" TargetMode="External"/><Relationship Id="rId2" Type="http://schemas.openxmlformats.org/officeDocument/2006/relationships/hyperlink" Target="https://www.nasa.gov/" TargetMode="Externa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www.whoi.edu/" TargetMode="External"/><Relationship Id="rId7" Type="http://schemas.openxmlformats.org/officeDocument/2006/relationships/image" Target="../media/image56.jpeg"/><Relationship Id="rId2" Type="http://schemas.openxmlformats.org/officeDocument/2006/relationships/hyperlink" Target="http://www.ifa.hawaii.edu/ifa2/research_facilities.shtml" TargetMode="Externa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hyperlink" Target="https://www.bnl.gov/world/" TargetMode="External"/></Relationships>
</file>

<file path=ppt/slides/_rels/slide6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bsa344.com/SOAP%20Note.pdf" TargetMode="Externa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hyperlink" Target="http://bsa344.com/Backpacking%20First%20Aid%20Kit.pdf" TargetMode="Externa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bsa344.com/Backpacking%20Guide%20-%20Appalachian%20Trail%202021.pdf" TargetMode="External"/><Relationship Id="rId2" Type="http://schemas.openxmlformats.org/officeDocument/2006/relationships/hyperlink" Target="http://bsa344.com/2021%20Appalachian%20Trail%20Itinerary.pdf" TargetMode="Externa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hyperlink" Target="https://appalachiantrail.org/" TargetMode="External"/><Relationship Id="rId4" Type="http://schemas.openxmlformats.org/officeDocument/2006/relationships/hyperlink" Target="https://www.amazon.com/gp/product/1628421185/ref=ppx_yo_dt_b_asin_title_o00_s00?ie=UTF8&amp;psc=1"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bsa344.com/Backpacking%20Menu%20Planner.pdf" TargetMode="External"/><Relationship Id="rId2" Type="http://schemas.openxmlformats.org/officeDocument/2006/relationships/hyperlink" Target="http://bsa344.com/Backpacking%20Guide%20-%20Appalachian%20Trail%202021.pdf" TargetMode="External"/><Relationship Id="rId1" Type="http://schemas.openxmlformats.org/officeDocument/2006/relationships/slideLayout" Target="../slideLayouts/slideLayout13.xml"/><Relationship Id="rId5" Type="http://schemas.openxmlformats.org/officeDocument/2006/relationships/image" Target="../media/image68.png"/><Relationship Id="rId4" Type="http://schemas.openxmlformats.org/officeDocument/2006/relationships/hyperlink" Target="http://bsa344.com/Backpacking%20Recipes%207.2%20September%202020.pdf"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bsa344.com/Expedition%20Behavior.pdf" TargetMode="External"/><Relationship Id="rId2" Type="http://schemas.openxmlformats.org/officeDocument/2006/relationships/hyperlink" Target="http://bsa344.com/DUTY%20ROSTER.pdf" TargetMode="Externa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3.xml"/><Relationship Id="rId4" Type="http://schemas.openxmlformats.org/officeDocument/2006/relationships/image" Target="../media/image77.jpg"/></Relationships>
</file>

<file path=ppt/slides/_rels/slide9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4.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3124200" y="5013325"/>
            <a:ext cx="5119688" cy="647700"/>
          </a:xfrm>
        </p:spPr>
        <p:txBody>
          <a:bodyPr/>
          <a:lstStyle/>
          <a:p>
            <a:r>
              <a:rPr lang="en-US" altLang="en-US" sz="2800" dirty="0" smtClean="0">
                <a:solidFill>
                  <a:schemeClr val="bg1"/>
                </a:solidFill>
              </a:rPr>
              <a:t>Exploration Merit Badge</a:t>
            </a:r>
            <a:endParaRPr lang="en-US" altLang="en-US" sz="2800" dirty="0">
              <a:solidFill>
                <a:schemeClr val="bg1"/>
              </a:solidFill>
            </a:endParaRPr>
          </a:p>
        </p:txBody>
      </p:sp>
      <p:sp>
        <p:nvSpPr>
          <p:cNvPr id="34829" name="Rectangle 13"/>
          <p:cNvSpPr>
            <a:spLocks noGrp="1" noChangeArrowheads="1"/>
          </p:cNvSpPr>
          <p:nvPr>
            <p:ph type="subTitle" idx="1"/>
          </p:nvPr>
        </p:nvSpPr>
        <p:spPr>
          <a:xfrm>
            <a:off x="4267200" y="5876925"/>
            <a:ext cx="3903663" cy="503238"/>
          </a:xfrm>
        </p:spPr>
        <p:txBody>
          <a:bodyPr/>
          <a:lstStyle/>
          <a:p>
            <a:r>
              <a:rPr lang="en-US" altLang="en-US" dirty="0" smtClean="0">
                <a:solidFill>
                  <a:schemeClr val="bg1"/>
                </a:solidFill>
              </a:rPr>
              <a:t>Troop 344 and 9344</a:t>
            </a:r>
          </a:p>
          <a:p>
            <a:r>
              <a:rPr lang="en-US" altLang="en-US" dirty="0" smtClean="0">
                <a:solidFill>
                  <a:schemeClr val="bg1"/>
                </a:solidFill>
              </a:rPr>
              <a:t>Pemberville, OH</a:t>
            </a:r>
            <a:endParaRPr lang="uk-UA" altLang="en-US"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29000" y="5595420"/>
            <a:ext cx="1047208" cy="106624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Exploration</a:t>
            </a:r>
            <a:endParaRPr lang="en-US" sz="3200" dirty="0"/>
          </a:p>
        </p:txBody>
      </p:sp>
      <p:sp>
        <p:nvSpPr>
          <p:cNvPr id="3" name="Content Placeholder 2"/>
          <p:cNvSpPr>
            <a:spLocks noGrp="1"/>
          </p:cNvSpPr>
          <p:nvPr>
            <p:ph idx="1"/>
          </p:nvPr>
        </p:nvSpPr>
        <p:spPr>
          <a:xfrm>
            <a:off x="1908175" y="3810000"/>
            <a:ext cx="6778625" cy="2620963"/>
          </a:xfrm>
        </p:spPr>
        <p:txBody>
          <a:bodyPr/>
          <a:lstStyle/>
          <a:p>
            <a:r>
              <a:rPr lang="en-US" sz="1800" b="1" dirty="0" smtClean="0"/>
              <a:t>Exploration</a:t>
            </a:r>
            <a:r>
              <a:rPr lang="en-US" sz="1800" dirty="0" smtClean="0"/>
              <a:t> is the act of searching, with its goal being the discovery of information or resources.</a:t>
            </a:r>
          </a:p>
          <a:p>
            <a:pPr lvl="1"/>
            <a:r>
              <a:rPr lang="en-US" sz="1400" dirty="0" smtClean="0"/>
              <a:t>It is the pursuit of knowledge, has a scientific basis, and information is collected and usually shared.</a:t>
            </a:r>
          </a:p>
          <a:p>
            <a:r>
              <a:rPr lang="en-US" sz="1800" b="1" dirty="0" smtClean="0"/>
              <a:t>Adventure travel and recreational trips </a:t>
            </a:r>
            <a:r>
              <a:rPr lang="en-US" sz="1800" dirty="0" smtClean="0"/>
              <a:t>are generally more </a:t>
            </a:r>
            <a:r>
              <a:rPr lang="en-US" sz="1800" dirty="0"/>
              <a:t>focused on pursuing a certain </a:t>
            </a:r>
            <a:r>
              <a:rPr lang="en-US" sz="1800" dirty="0" smtClean="0"/>
              <a:t>activity, or seeking </a:t>
            </a:r>
            <a:r>
              <a:rPr lang="en-US" sz="1800" dirty="0"/>
              <a:t>a </a:t>
            </a:r>
            <a:r>
              <a:rPr lang="en-US" sz="1800" dirty="0" smtClean="0"/>
              <a:t>thrill.</a:t>
            </a:r>
          </a:p>
          <a:p>
            <a:pPr lvl="1"/>
            <a:r>
              <a:rPr lang="en-US" sz="1400" dirty="0" smtClean="0"/>
              <a:t>These involve a </a:t>
            </a:r>
            <a:r>
              <a:rPr lang="en-US" sz="1400" dirty="0"/>
              <a:t>predetermined effort to satisfy a personal </a:t>
            </a:r>
            <a:r>
              <a:rPr lang="en-US" sz="1400" dirty="0" smtClean="0"/>
              <a:t>need. </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40087" y="1219200"/>
            <a:ext cx="4114800" cy="2490826"/>
          </a:xfrm>
          <a:prstGeom prst="rect">
            <a:avLst/>
          </a:prstGeom>
        </p:spPr>
      </p:pic>
    </p:spTree>
    <p:extLst>
      <p:ext uri="{BB962C8B-B14F-4D97-AF65-F5344CB8AC3E}">
        <p14:creationId xmlns:p14="http://schemas.microsoft.com/office/powerpoint/2010/main" val="185659886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altLang="en-US" sz="3200" dirty="0" smtClean="0">
                <a:latin typeface="Tahoma" panose="020B0604030504040204" pitchFamily="34" charset="0"/>
              </a:rPr>
              <a:t>Career Opportunities in Exploration</a:t>
            </a:r>
            <a:endParaRPr lang="en-US" altLang="en-US" sz="3200" dirty="0">
              <a:latin typeface="Tahoma" panose="020B0604030504040204" pitchFamily="34" charset="0"/>
            </a:endParaRPr>
          </a:p>
        </p:txBody>
      </p:sp>
      <p:sp>
        <p:nvSpPr>
          <p:cNvPr id="195587" name="Rectangle 3"/>
          <p:cNvSpPr>
            <a:spLocks noGrp="1" noChangeArrowheads="1"/>
          </p:cNvSpPr>
          <p:nvPr>
            <p:ph type="body" idx="1"/>
          </p:nvPr>
        </p:nvSpPr>
        <p:spPr/>
        <p:txBody>
          <a:bodyPr/>
          <a:lstStyle/>
          <a:p>
            <a:r>
              <a:rPr lang="en-US" sz="1800" b="1" dirty="0"/>
              <a:t>Writers or Authors</a:t>
            </a:r>
          </a:p>
          <a:p>
            <a:pPr lvl="1"/>
            <a:r>
              <a:rPr lang="en-US" sz="1400" dirty="0"/>
              <a:t>Writers and authors explore the world from the comfort of their own home or office, or they may travel to experience cultural practices or inspect significant sites related to their writing. They may perform extensive research on any topic and use what they learn to produce things like movie scripts, articles, or textbooks. Writers and authors usually hold a bachelor's degree. </a:t>
            </a:r>
          </a:p>
          <a:p>
            <a:r>
              <a:rPr lang="en-US" sz="1800" b="1" dirty="0"/>
              <a:t>Archeologists or Anthropologists</a:t>
            </a:r>
          </a:p>
          <a:p>
            <a:pPr lvl="1"/>
            <a:r>
              <a:rPr lang="en-US" sz="1400" dirty="0"/>
              <a:t>Anthropologists explore how people lived in the past or how cultures and languages developed. Archeologists locate and preserve historic artifacts. It's common for anthropologists and archeologists to travel as part of their work and interact with people from different parts of the world as they explore cultures, languages or search for historic sites. Archeologists and anthropologists must have a master's or doctoral degree to work in their fields.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altLang="en-US" sz="3200" dirty="0" smtClean="0">
                <a:latin typeface="Tahoma" panose="020B0604030504040204" pitchFamily="34" charset="0"/>
              </a:rPr>
              <a:t>Career Opportunities in Exploration</a:t>
            </a:r>
            <a:endParaRPr lang="en-US" altLang="en-US" sz="3200" dirty="0">
              <a:latin typeface="Tahoma" panose="020B0604030504040204" pitchFamily="34" charset="0"/>
            </a:endParaRPr>
          </a:p>
        </p:txBody>
      </p:sp>
      <p:sp>
        <p:nvSpPr>
          <p:cNvPr id="195587" name="Rectangle 3"/>
          <p:cNvSpPr>
            <a:spLocks noGrp="1" noChangeArrowheads="1"/>
          </p:cNvSpPr>
          <p:nvPr>
            <p:ph type="body" idx="1"/>
          </p:nvPr>
        </p:nvSpPr>
        <p:spPr/>
        <p:txBody>
          <a:bodyPr/>
          <a:lstStyle/>
          <a:p>
            <a:r>
              <a:rPr lang="en-US" sz="1800" b="1" dirty="0"/>
              <a:t>Medical Scientists</a:t>
            </a:r>
          </a:p>
          <a:p>
            <a:pPr lvl="1"/>
            <a:r>
              <a:rPr lang="en-US" sz="1400" dirty="0"/>
              <a:t>Medical scientists may never leave their laboratories to perform their work, but they provide critical information to healthcare professionals. They explore diseases and health treatments; their work involves research about how diseases originate, how they're spread and how to treat them. Whenever a new medication is being developed, medical scientists are on the front lines, exploring its effectiveness and safety. They are required to have a doctoral degree or a medical degree to work in this field. </a:t>
            </a:r>
          </a:p>
          <a:p>
            <a:r>
              <a:rPr lang="en-US" sz="1800" b="1" dirty="0"/>
              <a:t>Physicists or Astronomers</a:t>
            </a:r>
          </a:p>
          <a:p>
            <a:pPr lvl="1"/>
            <a:r>
              <a:rPr lang="en-US" sz="1400" dirty="0"/>
              <a:t>Through their research and studies, physicists and astronomers explore time and space and may learn about how the universe formed or how it's currently changing. They conduct experiments to test their theories; they may be involved in monitoring comets or asteroids, or working with electrons. Although it may be possible to obtain entry-level work as a physicist with a bachelor's degree, astronomers and physicists usually need to have a doctoral degree in their field. </a:t>
            </a:r>
          </a:p>
        </p:txBody>
      </p:sp>
    </p:spTree>
    <p:extLst>
      <p:ext uri="{BB962C8B-B14F-4D97-AF65-F5344CB8AC3E}">
        <p14:creationId xmlns:p14="http://schemas.microsoft.com/office/powerpoint/2010/main" val="229858466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altLang="en-US" sz="3200" dirty="0" smtClean="0">
                <a:latin typeface="Tahoma" panose="020B0604030504040204" pitchFamily="34" charset="0"/>
              </a:rPr>
              <a:t>Career Opportunities in Exploration</a:t>
            </a:r>
            <a:endParaRPr lang="en-US" altLang="en-US" sz="3200" dirty="0">
              <a:latin typeface="Tahoma" panose="020B0604030504040204" pitchFamily="34" charset="0"/>
            </a:endParaRPr>
          </a:p>
        </p:txBody>
      </p:sp>
      <p:sp>
        <p:nvSpPr>
          <p:cNvPr id="195587" name="Rectangle 3"/>
          <p:cNvSpPr>
            <a:spLocks noGrp="1" noChangeArrowheads="1"/>
          </p:cNvSpPr>
          <p:nvPr>
            <p:ph type="body" idx="1"/>
          </p:nvPr>
        </p:nvSpPr>
        <p:spPr/>
        <p:txBody>
          <a:bodyPr/>
          <a:lstStyle/>
          <a:p>
            <a:r>
              <a:rPr lang="en-US" sz="1800" b="1" dirty="0"/>
              <a:t>Photographers</a:t>
            </a:r>
          </a:p>
          <a:p>
            <a:pPr lvl="1"/>
            <a:r>
              <a:rPr lang="en-US" sz="1400" dirty="0"/>
              <a:t>Photographers capture images using cameras. Those that specialize in nature or wildlife photography, or that work as photojournalists, are more likely to travel extensively. Their travel introduces them to new species, habitats or information that they can document through photographs. Although formal training isn't always required, those that want to work as photojournalists typically need to have a degree, and those that are interested in photographing nature, wildlife or cultures may benefit from postsecondary training related to their area of interest. </a:t>
            </a:r>
          </a:p>
          <a:p>
            <a:r>
              <a:rPr lang="en-US" sz="1800" b="1" dirty="0"/>
              <a:t>Geoscientists</a:t>
            </a:r>
          </a:p>
          <a:p>
            <a:pPr lvl="1"/>
            <a:r>
              <a:rPr lang="en-US" sz="1400" dirty="0"/>
              <a:t>Geoscientists explore Earth; they perform tests on soil and rock samples as part of their studies. They may also be involved in developing maps. Some work to discover where oil may be located, while others study the history of the Earth's development. Geoscientists usually need a license; a master's degree may be preferred, although it may be possible to start out in this field with a bachelor's degree. </a:t>
            </a:r>
          </a:p>
        </p:txBody>
      </p:sp>
    </p:spTree>
    <p:extLst>
      <p:ext uri="{BB962C8B-B14F-4D97-AF65-F5344CB8AC3E}">
        <p14:creationId xmlns:p14="http://schemas.microsoft.com/office/powerpoint/2010/main" val="5709583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908175" y="274638"/>
            <a:ext cx="6707188" cy="1143000"/>
          </a:xfrm>
        </p:spPr>
        <p:txBody>
          <a:bodyPr/>
          <a:lstStyle/>
          <a:p>
            <a:pPr algn="l"/>
            <a:r>
              <a:rPr lang="en-US" altLang="en-US" sz="3200" dirty="0" smtClean="0">
                <a:latin typeface="Tahoma" panose="020B0604030504040204" pitchFamily="34" charset="0"/>
              </a:rPr>
              <a:t>Career Opportunities in Exploration</a:t>
            </a:r>
            <a:endParaRPr lang="en-US" altLang="en-US" sz="3200" dirty="0">
              <a:latin typeface="Tahoma" panose="020B0604030504040204" pitchFamily="34" charset="0"/>
            </a:endParaRPr>
          </a:p>
        </p:txBody>
      </p:sp>
      <p:sp>
        <p:nvSpPr>
          <p:cNvPr id="195587" name="Rectangle 3"/>
          <p:cNvSpPr>
            <a:spLocks noGrp="1" noChangeArrowheads="1"/>
          </p:cNvSpPr>
          <p:nvPr>
            <p:ph type="body" idx="1"/>
          </p:nvPr>
        </p:nvSpPr>
        <p:spPr/>
        <p:txBody>
          <a:bodyPr/>
          <a:lstStyle/>
          <a:p>
            <a:r>
              <a:rPr lang="en-US" sz="1800" b="1" dirty="0" smtClean="0"/>
              <a:t>Police </a:t>
            </a:r>
            <a:r>
              <a:rPr lang="en-US" sz="1800" b="1" dirty="0"/>
              <a:t>or Detectives</a:t>
            </a:r>
          </a:p>
          <a:p>
            <a:pPr lvl="1"/>
            <a:r>
              <a:rPr lang="en-US" sz="1400" dirty="0"/>
              <a:t>Police and detectives are involved in exploration through the investigation of crimes; they study crime scenes, look for and test evidence, question witnesses and search for information that can help them solve a crime. Some law enforcement professionals also work as trained divers who locate evidence in a river, lake or ocean. Police academy training is required to work in this field, although additional training may be required for a position as a diver, and some law enforcement agencies require officers to have a degree.</a:t>
            </a:r>
          </a:p>
          <a:p>
            <a:pPr lvl="1"/>
            <a:endParaRPr lang="en-US" altLang="en-US" sz="1400" dirty="0">
              <a:latin typeface="Tahoma" panose="020B0604030504040204" pitchFamily="34" charset="0"/>
            </a:endParaRPr>
          </a:p>
          <a:p>
            <a:endParaRPr lang="en-US" altLang="en-US" sz="1800" dirty="0">
              <a:latin typeface="Tahoma" panose="020B0604030504040204" pitchFamily="34" charset="0"/>
            </a:endParaRPr>
          </a:p>
          <a:p>
            <a:endParaRPr lang="en-US" altLang="en-US" sz="1800" dirty="0">
              <a:latin typeface="Tahoma" panose="020B0604030504040204" pitchFamily="34" charset="0"/>
            </a:endParaRPr>
          </a:p>
        </p:txBody>
      </p:sp>
    </p:spTree>
    <p:extLst>
      <p:ext uri="{BB962C8B-B14F-4D97-AF65-F5344CB8AC3E}">
        <p14:creationId xmlns:p14="http://schemas.microsoft.com/office/powerpoint/2010/main" val="423916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1</a:t>
            </a:r>
            <a:endParaRPr lang="en-US" sz="3600" dirty="0">
              <a:solidFill>
                <a:srgbClr val="4D4D4D"/>
              </a:solidFill>
            </a:endParaRPr>
          </a:p>
        </p:txBody>
      </p:sp>
      <p:sp>
        <p:nvSpPr>
          <p:cNvPr id="4" name="TextBox 3"/>
          <p:cNvSpPr txBox="1"/>
          <p:nvPr/>
        </p:nvSpPr>
        <p:spPr>
          <a:xfrm>
            <a:off x="2286000" y="1752600"/>
            <a:ext cx="6096000" cy="2062103"/>
          </a:xfrm>
          <a:prstGeom prst="rect">
            <a:avLst/>
          </a:prstGeom>
          <a:noFill/>
        </p:spPr>
        <p:txBody>
          <a:bodyPr wrap="square" rtlCol="0">
            <a:spAutoFit/>
          </a:bodyPr>
          <a:lstStyle/>
          <a:p>
            <a:r>
              <a:rPr lang="en-US" sz="1600" dirty="0">
                <a:solidFill>
                  <a:srgbClr val="4D4D4D"/>
                </a:solidFill>
                <a:latin typeface="+mn-lt"/>
              </a:rPr>
              <a:t>General Knowledge. </a:t>
            </a:r>
            <a:br>
              <a:rPr lang="en-US" sz="1600" dirty="0">
                <a:solidFill>
                  <a:srgbClr val="4D4D4D"/>
                </a:solidFill>
                <a:latin typeface="+mn-lt"/>
              </a:rPr>
            </a:br>
            <a:r>
              <a:rPr lang="en-US" sz="1600" b="0" dirty="0">
                <a:solidFill>
                  <a:srgbClr val="4D4D4D"/>
                </a:solidFill>
                <a:latin typeface="+mn-lt"/>
              </a:rPr>
              <a:t>Do the following: </a:t>
            </a:r>
          </a:p>
          <a:p>
            <a:pPr marL="800100" lvl="1" indent="-342900">
              <a:buFont typeface="+mj-lt"/>
              <a:buAutoNum type="alphaLcPeriod"/>
            </a:pPr>
            <a:r>
              <a:rPr lang="en-US" sz="1600" b="0" dirty="0">
                <a:solidFill>
                  <a:srgbClr val="4D4D4D"/>
                </a:solidFill>
                <a:latin typeface="+mn-lt"/>
              </a:rPr>
              <a:t>Define exploration and explain how it differs from adventure travel, trekking or hiking, tour-group trips, or recreational outdoor adventure trips. </a:t>
            </a:r>
          </a:p>
          <a:p>
            <a:pPr marL="800100" lvl="1" indent="-342900">
              <a:buFont typeface="+mj-lt"/>
              <a:buAutoNum type="alphaLcPeriod"/>
            </a:pPr>
            <a:r>
              <a:rPr lang="en-US" sz="1600" b="0" dirty="0">
                <a:solidFill>
                  <a:srgbClr val="C00000"/>
                </a:solidFill>
                <a:latin typeface="+mn-lt"/>
              </a:rPr>
              <a:t>Explain how approaches to exploration may differ if it occurs in the ocean, in space, in a jungle, or in a science lab in a city.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23156651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Approaches to Exploration</a:t>
            </a:r>
            <a:endParaRPr lang="en-US" sz="3200" dirty="0"/>
          </a:p>
        </p:txBody>
      </p:sp>
      <p:sp>
        <p:nvSpPr>
          <p:cNvPr id="3" name="Content Placeholder 2"/>
          <p:cNvSpPr>
            <a:spLocks noGrp="1"/>
          </p:cNvSpPr>
          <p:nvPr>
            <p:ph idx="1"/>
          </p:nvPr>
        </p:nvSpPr>
        <p:spPr>
          <a:xfrm>
            <a:off x="1908175" y="1417638"/>
            <a:ext cx="4264025" cy="4708525"/>
          </a:xfrm>
        </p:spPr>
        <p:txBody>
          <a:bodyPr/>
          <a:lstStyle/>
          <a:p>
            <a:r>
              <a:rPr lang="en-US" sz="1800" dirty="0" smtClean="0"/>
              <a:t>The frontier being explored may require differing approaches depending upon where it occurs. </a:t>
            </a:r>
          </a:p>
          <a:p>
            <a:r>
              <a:rPr lang="en-US" sz="1800" dirty="0" smtClean="0"/>
              <a:t>Exploration in </a:t>
            </a:r>
            <a:r>
              <a:rPr lang="en-US" sz="1800" dirty="0"/>
              <a:t>the ocean, in space, in a jungle, or in a science </a:t>
            </a:r>
            <a:r>
              <a:rPr lang="en-US" sz="1800" dirty="0" smtClean="0"/>
              <a:t>lab often require different technologies, processes, and techniques.</a:t>
            </a:r>
            <a:endParaRPr lang="en-US" sz="1800" dirty="0"/>
          </a:p>
          <a:p>
            <a:endParaRPr lang="en-US" sz="1800"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28178"/>
          <a:stretch/>
        </p:blipFill>
        <p:spPr>
          <a:xfrm>
            <a:off x="6305550" y="2891367"/>
            <a:ext cx="2381250" cy="171026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5550" y="4701250"/>
            <a:ext cx="2381250" cy="166446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5550" y="1202981"/>
            <a:ext cx="2381250" cy="158877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8858" y="4701250"/>
            <a:ext cx="3014875" cy="1664462"/>
          </a:xfrm>
          <a:prstGeom prst="rect">
            <a:avLst/>
          </a:prstGeom>
        </p:spPr>
      </p:pic>
    </p:spTree>
    <p:extLst>
      <p:ext uri="{BB962C8B-B14F-4D97-AF65-F5344CB8AC3E}">
        <p14:creationId xmlns:p14="http://schemas.microsoft.com/office/powerpoint/2010/main" val="37133543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2</a:t>
            </a:r>
            <a:endParaRPr lang="en-US" sz="3600" dirty="0">
              <a:solidFill>
                <a:srgbClr val="4D4D4D"/>
              </a:solidFill>
            </a:endParaRPr>
          </a:p>
        </p:txBody>
      </p:sp>
      <p:sp>
        <p:nvSpPr>
          <p:cNvPr id="4" name="TextBox 3"/>
          <p:cNvSpPr txBox="1"/>
          <p:nvPr/>
        </p:nvSpPr>
        <p:spPr>
          <a:xfrm>
            <a:off x="2286000" y="1752600"/>
            <a:ext cx="6096000" cy="1569660"/>
          </a:xfrm>
          <a:prstGeom prst="rect">
            <a:avLst/>
          </a:prstGeom>
          <a:noFill/>
        </p:spPr>
        <p:txBody>
          <a:bodyPr wrap="square" rtlCol="0">
            <a:spAutoFit/>
          </a:bodyPr>
          <a:lstStyle/>
          <a:p>
            <a:r>
              <a:rPr lang="en-US" sz="1600" b="1" dirty="0">
                <a:solidFill>
                  <a:srgbClr val="4D4D4D"/>
                </a:solidFill>
                <a:latin typeface="+mn-lt"/>
              </a:rPr>
              <a:t>History of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Discuss with your counselor the history of exploration. Select a field of study with a history of exploration to illustrate the importance of exploration in the development of that field (for example, aerospace, oil industry, paleontology, oceanography, etc.).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23201429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History of Exploration</a:t>
            </a:r>
            <a:endParaRPr lang="en-US" sz="3200" dirty="0"/>
          </a:p>
        </p:txBody>
      </p:sp>
      <p:sp>
        <p:nvSpPr>
          <p:cNvPr id="3" name="Content Placeholder 2"/>
          <p:cNvSpPr>
            <a:spLocks noGrp="1"/>
          </p:cNvSpPr>
          <p:nvPr>
            <p:ph idx="1"/>
          </p:nvPr>
        </p:nvSpPr>
        <p:spPr>
          <a:xfrm>
            <a:off x="1908175" y="4572000"/>
            <a:ext cx="6815931" cy="1554163"/>
          </a:xfrm>
        </p:spPr>
        <p:txBody>
          <a:bodyPr/>
          <a:lstStyle/>
          <a:p>
            <a:r>
              <a:rPr lang="en-US" sz="1800" dirty="0" smtClean="0"/>
              <a:t>Human beings have a natural tendency to explore.</a:t>
            </a:r>
          </a:p>
          <a:p>
            <a:r>
              <a:rPr lang="en-US" sz="1800" dirty="0" smtClean="0"/>
              <a:t>This innate or instinctive urge to explore is one reason human ancestors left Africa in prehistorical times to eventually populate the rest of the planet.</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2306" y="1219200"/>
            <a:ext cx="6781800" cy="3187446"/>
          </a:xfrm>
          <a:prstGeom prst="rect">
            <a:avLst/>
          </a:prstGeom>
        </p:spPr>
      </p:pic>
    </p:spTree>
    <p:extLst>
      <p:ext uri="{BB962C8B-B14F-4D97-AF65-F5344CB8AC3E}">
        <p14:creationId xmlns:p14="http://schemas.microsoft.com/office/powerpoint/2010/main" val="855479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History of Exploration</a:t>
            </a:r>
          </a:p>
        </p:txBody>
      </p:sp>
      <p:sp>
        <p:nvSpPr>
          <p:cNvPr id="3" name="Content Placeholder 2"/>
          <p:cNvSpPr>
            <a:spLocks noGrp="1"/>
          </p:cNvSpPr>
          <p:nvPr>
            <p:ph idx="1"/>
          </p:nvPr>
        </p:nvSpPr>
        <p:spPr>
          <a:xfrm>
            <a:off x="1908174" y="4724400"/>
            <a:ext cx="6778625" cy="1173163"/>
          </a:xfrm>
        </p:spPr>
        <p:txBody>
          <a:bodyPr/>
          <a:lstStyle/>
          <a:p>
            <a:r>
              <a:rPr lang="en-US" sz="1800" dirty="0" smtClean="0"/>
              <a:t>The ancient Phoenicians, Greeks, and other Mediterranean civilizations explored at least as far as Britain and northern Africa.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3787" y="1219200"/>
            <a:ext cx="5867400" cy="3316877"/>
          </a:xfrm>
          <a:prstGeom prst="rect">
            <a:avLst/>
          </a:prstGeom>
        </p:spPr>
      </p:pic>
    </p:spTree>
    <p:extLst>
      <p:ext uri="{BB962C8B-B14F-4D97-AF65-F5344CB8AC3E}">
        <p14:creationId xmlns:p14="http://schemas.microsoft.com/office/powerpoint/2010/main" val="2884126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History of Exploration</a:t>
            </a:r>
          </a:p>
        </p:txBody>
      </p:sp>
      <p:sp>
        <p:nvSpPr>
          <p:cNvPr id="3" name="Content Placeholder 2"/>
          <p:cNvSpPr>
            <a:spLocks noGrp="1"/>
          </p:cNvSpPr>
          <p:nvPr>
            <p:ph idx="1"/>
          </p:nvPr>
        </p:nvSpPr>
        <p:spPr>
          <a:xfrm>
            <a:off x="1905000" y="5105400"/>
            <a:ext cx="7086600" cy="1219200"/>
          </a:xfrm>
        </p:spPr>
        <p:txBody>
          <a:bodyPr/>
          <a:lstStyle/>
          <a:p>
            <a:r>
              <a:rPr lang="en-US" sz="1800" dirty="0" smtClean="0"/>
              <a:t>More than 2,000 years ago Chinese voyagers began exploring the eastern parts of the Northern Hemisphere, including India, Southeast Asia, and Eastern Africa.</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4806" y="1190911"/>
            <a:ext cx="4876800" cy="3836416"/>
          </a:xfrm>
          <a:prstGeom prst="rect">
            <a:avLst/>
          </a:prstGeom>
        </p:spPr>
      </p:pic>
    </p:spTree>
    <p:extLst>
      <p:ext uri="{BB962C8B-B14F-4D97-AF65-F5344CB8AC3E}">
        <p14:creationId xmlns:p14="http://schemas.microsoft.com/office/powerpoint/2010/main" val="3224448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History of Exploration</a:t>
            </a:r>
          </a:p>
        </p:txBody>
      </p:sp>
      <p:sp>
        <p:nvSpPr>
          <p:cNvPr id="3" name="Content Placeholder 2"/>
          <p:cNvSpPr>
            <a:spLocks noGrp="1"/>
          </p:cNvSpPr>
          <p:nvPr>
            <p:ph idx="1"/>
          </p:nvPr>
        </p:nvSpPr>
        <p:spPr>
          <a:xfrm>
            <a:off x="1908302" y="5287388"/>
            <a:ext cx="7007225" cy="1096963"/>
          </a:xfrm>
        </p:spPr>
        <p:txBody>
          <a:bodyPr/>
          <a:lstStyle/>
          <a:p>
            <a:r>
              <a:rPr lang="en-US" sz="1800" dirty="0" smtClean="0"/>
              <a:t>Around 1,000 years ago the Vikings roamed throughout the western Northern Hemisphere and were the first Europeans to arrive in the New World.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198" y="1219200"/>
            <a:ext cx="6099431" cy="3824508"/>
          </a:xfrm>
          <a:prstGeom prst="rect">
            <a:avLst/>
          </a:prstGeom>
        </p:spPr>
      </p:pic>
    </p:spTree>
    <p:extLst>
      <p:ext uri="{BB962C8B-B14F-4D97-AF65-F5344CB8AC3E}">
        <p14:creationId xmlns:p14="http://schemas.microsoft.com/office/powerpoint/2010/main" val="9808685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History of Exploration</a:t>
            </a:r>
          </a:p>
        </p:txBody>
      </p:sp>
      <p:sp>
        <p:nvSpPr>
          <p:cNvPr id="3" name="Content Placeholder 2"/>
          <p:cNvSpPr>
            <a:spLocks noGrp="1"/>
          </p:cNvSpPr>
          <p:nvPr>
            <p:ph idx="1"/>
          </p:nvPr>
        </p:nvSpPr>
        <p:spPr>
          <a:xfrm>
            <a:off x="1908175" y="5334000"/>
            <a:ext cx="6778625" cy="1096963"/>
          </a:xfrm>
        </p:spPr>
        <p:txBody>
          <a:bodyPr/>
          <a:lstStyle/>
          <a:p>
            <a:r>
              <a:rPr lang="en-US" sz="1800" dirty="0" smtClean="0"/>
              <a:t>Much of the Pacific was explored and its islands settled by seafaring Polynesians over a few thousand years lasting into the Middle Ages.</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480" y="1219200"/>
            <a:ext cx="4125120" cy="4125120"/>
          </a:xfrm>
          <a:prstGeom prst="rect">
            <a:avLst/>
          </a:prstGeom>
        </p:spPr>
      </p:pic>
    </p:spTree>
    <p:extLst>
      <p:ext uri="{BB962C8B-B14F-4D97-AF65-F5344CB8AC3E}">
        <p14:creationId xmlns:p14="http://schemas.microsoft.com/office/powerpoint/2010/main" val="35331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Age of Discovery</a:t>
            </a:r>
            <a:endParaRPr lang="en-US" sz="3200" dirty="0"/>
          </a:p>
        </p:txBody>
      </p:sp>
      <p:sp>
        <p:nvSpPr>
          <p:cNvPr id="3" name="Content Placeholder 2"/>
          <p:cNvSpPr>
            <a:spLocks noGrp="1"/>
          </p:cNvSpPr>
          <p:nvPr>
            <p:ph idx="1"/>
          </p:nvPr>
        </p:nvSpPr>
        <p:spPr>
          <a:xfrm>
            <a:off x="1943893" y="4419600"/>
            <a:ext cx="6778625" cy="1935163"/>
          </a:xfrm>
        </p:spPr>
        <p:txBody>
          <a:bodyPr/>
          <a:lstStyle/>
          <a:p>
            <a:r>
              <a:rPr lang="en-US" sz="1800" dirty="0" smtClean="0"/>
              <a:t>In European history, a period of long-distance exploration began in the 15</a:t>
            </a:r>
            <a:r>
              <a:rPr lang="en-US" sz="1800" baseline="30000" dirty="0" smtClean="0"/>
              <a:t>th</a:t>
            </a:r>
            <a:r>
              <a:rPr lang="en-US" sz="1800" dirty="0" smtClean="0"/>
              <a:t> century.</a:t>
            </a:r>
          </a:p>
          <a:p>
            <a:r>
              <a:rPr lang="en-US" sz="1800" dirty="0" smtClean="0"/>
              <a:t>It began with the Portuguese discoveries of scattered islands in the Atlantic Ocean.</a:t>
            </a:r>
          </a:p>
          <a:p>
            <a:r>
              <a:rPr lang="en-US" sz="1800" dirty="0" smtClean="0"/>
              <a:t>It included the discovery of the Americas by Christopher Columbus in 1492.</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1295400"/>
            <a:ext cx="6059521" cy="2971800"/>
          </a:xfrm>
          <a:prstGeom prst="rect">
            <a:avLst/>
          </a:prstGeom>
        </p:spPr>
      </p:pic>
    </p:spTree>
    <p:extLst>
      <p:ext uri="{BB962C8B-B14F-4D97-AF65-F5344CB8AC3E}">
        <p14:creationId xmlns:p14="http://schemas.microsoft.com/office/powerpoint/2010/main" val="2537175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1187451" y="1773238"/>
            <a:ext cx="7118350" cy="4968875"/>
          </a:xfrm>
          <a:prstGeom prst="rect">
            <a:avLst/>
          </a:prstGeom>
        </p:spPr>
        <p:txBody>
          <a:bodyPr/>
          <a:lstStyle>
            <a:lvl1pPr marL="342900" indent="-342900" algn="l" rtl="0" eaLnBrk="1" fontAlgn="base" hangingPunct="1">
              <a:spcBef>
                <a:spcPct val="20000"/>
              </a:spcBef>
              <a:spcAft>
                <a:spcPct val="0"/>
              </a:spcAft>
              <a:buChar char="•"/>
              <a:defRPr sz="2800" kern="1200">
                <a:solidFill>
                  <a:schemeClr val="tx2"/>
                </a:solidFill>
                <a:latin typeface="+mn-lt"/>
                <a:ea typeface="+mn-ea"/>
                <a:cs typeface="+mn-cs"/>
              </a:defRPr>
            </a:lvl1pPr>
            <a:lvl2pPr marL="742950" indent="-285750" algn="l" rtl="0" eaLnBrk="1" fontAlgn="base" hangingPunct="1">
              <a:spcBef>
                <a:spcPct val="20000"/>
              </a:spcBef>
              <a:spcAft>
                <a:spcPct val="0"/>
              </a:spcAft>
              <a:buChar char="–"/>
              <a:defRPr sz="2400" b="1" kern="1200">
                <a:solidFill>
                  <a:schemeClr val="tx2"/>
                </a:solidFill>
                <a:latin typeface="+mn-lt"/>
                <a:ea typeface="+mn-ea"/>
                <a:cs typeface="+mn-cs"/>
              </a:defRPr>
            </a:lvl2pPr>
            <a:lvl3pPr marL="1143000" indent="-228600" algn="l" rtl="0" eaLnBrk="1" fontAlgn="base" hangingPunct="1">
              <a:spcBef>
                <a:spcPct val="20000"/>
              </a:spcBef>
              <a:spcAft>
                <a:spcPct val="0"/>
              </a:spcAft>
              <a:buChar char="•"/>
              <a:defRPr sz="2400" kern="1200">
                <a:solidFill>
                  <a:schemeClr val="tx2"/>
                </a:solidFill>
                <a:latin typeface="+mn-lt"/>
                <a:ea typeface="+mn-ea"/>
                <a:cs typeface="+mn-cs"/>
              </a:defRPr>
            </a:lvl3pPr>
            <a:lvl4pPr marL="1600200" indent="-228600" algn="l" rtl="0" eaLnBrk="1" fontAlgn="base" hangingPunct="1">
              <a:spcBef>
                <a:spcPct val="20000"/>
              </a:spcBef>
              <a:spcAft>
                <a:spcPct val="0"/>
              </a:spcAft>
              <a:buChar char="–"/>
              <a:defRPr sz="2000" kern="1200">
                <a:solidFill>
                  <a:schemeClr val="tx2"/>
                </a:solidFill>
                <a:latin typeface="+mn-lt"/>
                <a:ea typeface="+mn-ea"/>
                <a:cs typeface="+mn-cs"/>
              </a:defRPr>
            </a:lvl4pPr>
            <a:lvl5pPr marL="2057400" indent="-228600" algn="l" rtl="0" eaLnBrk="1" fontAlgn="base" hangingPunct="1">
              <a:spcBef>
                <a:spcPct val="20000"/>
              </a:spcBef>
              <a:spcAft>
                <a:spcPct val="0"/>
              </a:spcAft>
              <a:buChar char="»"/>
              <a:defRPr sz="20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0" dirty="0" smtClean="0">
                <a:solidFill>
                  <a:schemeClr val="bg1"/>
                </a:solidFill>
              </a:rPr>
              <a:t>This presentation was put together with the goal of an expedition to the Appalachian trail for the participants. It can easily be modified to reflect whatever expedition the youth working on the merit badge would prefer to do.</a:t>
            </a:r>
            <a:endParaRPr lang="en-US" sz="2400" b="0" dirty="0">
              <a:solidFill>
                <a:schemeClr val="bg1"/>
              </a:solidFill>
            </a:endParaRPr>
          </a:p>
        </p:txBody>
      </p:sp>
      <p:pic>
        <p:nvPicPr>
          <p:cNvPr id="3" name="Picture 2" descr="Appalachian Trail | Explore North Adam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5526" y="3886200"/>
            <a:ext cx="2362200" cy="2209800"/>
          </a:xfrm>
          <a:prstGeom prst="rect">
            <a:avLst/>
          </a:prstGeom>
          <a:noFill/>
          <a:ln>
            <a:noFill/>
          </a:ln>
        </p:spPr>
      </p:pic>
    </p:spTree>
    <p:extLst>
      <p:ext uri="{BB962C8B-B14F-4D97-AF65-F5344CB8AC3E}">
        <p14:creationId xmlns:p14="http://schemas.microsoft.com/office/powerpoint/2010/main" val="2427340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Age of Discovery</a:t>
            </a:r>
            <a:endParaRPr lang="en-US" sz="3200" dirty="0"/>
          </a:p>
        </p:txBody>
      </p:sp>
      <p:sp>
        <p:nvSpPr>
          <p:cNvPr id="3" name="Content Placeholder 2"/>
          <p:cNvSpPr>
            <a:spLocks noGrp="1"/>
          </p:cNvSpPr>
          <p:nvPr>
            <p:ph idx="1"/>
          </p:nvPr>
        </p:nvSpPr>
        <p:spPr>
          <a:xfrm>
            <a:off x="1908175" y="4800600"/>
            <a:ext cx="7007225" cy="1858963"/>
          </a:xfrm>
        </p:spPr>
        <p:txBody>
          <a:bodyPr/>
          <a:lstStyle/>
          <a:p>
            <a:r>
              <a:rPr lang="en-US" sz="1800" dirty="0" smtClean="0"/>
              <a:t>It continued into the 17</a:t>
            </a:r>
            <a:r>
              <a:rPr lang="en-US" sz="1800" baseline="30000" dirty="0" smtClean="0"/>
              <a:t>th</a:t>
            </a:r>
            <a:r>
              <a:rPr lang="en-US" sz="1800" dirty="0" smtClean="0"/>
              <a:t> and 18</a:t>
            </a:r>
            <a:r>
              <a:rPr lang="en-US" sz="1800" baseline="30000" dirty="0" smtClean="0"/>
              <a:t>th</a:t>
            </a:r>
            <a:r>
              <a:rPr lang="en-US" sz="1800" dirty="0" smtClean="0"/>
              <a:t> centuries with European naval expeditions crossing the Atlantic and later the Pacific Ocean.</a:t>
            </a:r>
          </a:p>
          <a:p>
            <a:r>
              <a:rPr lang="en-US" sz="1800" dirty="0" smtClean="0"/>
              <a:t>During this time, Europeans explored large areas of the Americas, Africa, Asia, and the islands of the tropical Pacific.</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1143000"/>
            <a:ext cx="6411119" cy="3605093"/>
          </a:xfrm>
          <a:prstGeom prst="rect">
            <a:avLst/>
          </a:prstGeom>
        </p:spPr>
      </p:pic>
    </p:spTree>
    <p:extLst>
      <p:ext uri="{BB962C8B-B14F-4D97-AF65-F5344CB8AC3E}">
        <p14:creationId xmlns:p14="http://schemas.microsoft.com/office/powerpoint/2010/main" val="172501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The Age of Discovery</a:t>
            </a:r>
            <a:endParaRPr lang="en-US" sz="3200" dirty="0"/>
          </a:p>
        </p:txBody>
      </p:sp>
      <p:sp>
        <p:nvSpPr>
          <p:cNvPr id="3" name="Content Placeholder 2"/>
          <p:cNvSpPr>
            <a:spLocks noGrp="1"/>
          </p:cNvSpPr>
          <p:nvPr>
            <p:ph idx="1"/>
          </p:nvPr>
        </p:nvSpPr>
        <p:spPr>
          <a:xfrm>
            <a:off x="1908175" y="4953000"/>
            <a:ext cx="6778625" cy="1173163"/>
          </a:xfrm>
        </p:spPr>
        <p:txBody>
          <a:bodyPr/>
          <a:lstStyle/>
          <a:p>
            <a:r>
              <a:rPr lang="en-US" sz="1800" dirty="0" smtClean="0"/>
              <a:t>After this age, further explorations brought knowledge from the voyage of Charles Darwin as well as regions of the North and South Poles.</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7587" y="1219200"/>
            <a:ext cx="6019800" cy="3382375"/>
          </a:xfrm>
          <a:prstGeom prst="rect">
            <a:avLst/>
          </a:prstGeom>
        </p:spPr>
      </p:pic>
    </p:spTree>
    <p:extLst>
      <p:ext uri="{BB962C8B-B14F-4D97-AF65-F5344CB8AC3E}">
        <p14:creationId xmlns:p14="http://schemas.microsoft.com/office/powerpoint/2010/main" val="25557249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Modern Exploration</a:t>
            </a:r>
            <a:endParaRPr lang="en-US" sz="3200" dirty="0"/>
          </a:p>
        </p:txBody>
      </p:sp>
      <p:sp>
        <p:nvSpPr>
          <p:cNvPr id="3" name="Content Placeholder 2"/>
          <p:cNvSpPr>
            <a:spLocks noGrp="1"/>
          </p:cNvSpPr>
          <p:nvPr>
            <p:ph idx="1"/>
          </p:nvPr>
        </p:nvSpPr>
        <p:spPr>
          <a:xfrm>
            <a:off x="1979613" y="4114800"/>
            <a:ext cx="6778625" cy="1630363"/>
          </a:xfrm>
        </p:spPr>
        <p:txBody>
          <a:bodyPr/>
          <a:lstStyle/>
          <a:p>
            <a:r>
              <a:rPr lang="en-US" sz="1800" dirty="0" smtClean="0"/>
              <a:t>The history of exploration up until the early 20</a:t>
            </a:r>
            <a:r>
              <a:rPr lang="en-US" sz="1800" baseline="30000" dirty="0" smtClean="0"/>
              <a:t>th</a:t>
            </a:r>
            <a:r>
              <a:rPr lang="en-US" sz="1800" dirty="0" smtClean="0"/>
              <a:t> century focused largely on geographical description.</a:t>
            </a:r>
          </a:p>
          <a:p>
            <a:r>
              <a:rPr lang="en-US" sz="1800" dirty="0" smtClean="0"/>
              <a:t>Then came the explorations of the Space Age made possible by the development of rocket technology during World War II.</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9613" y="1417638"/>
            <a:ext cx="3015668" cy="248703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7682" y="1417637"/>
            <a:ext cx="3750692" cy="2487031"/>
          </a:xfrm>
          <a:prstGeom prst="rect">
            <a:avLst/>
          </a:prstGeom>
        </p:spPr>
      </p:pic>
    </p:spTree>
    <p:extLst>
      <p:ext uri="{BB962C8B-B14F-4D97-AF65-F5344CB8AC3E}">
        <p14:creationId xmlns:p14="http://schemas.microsoft.com/office/powerpoint/2010/main" val="912696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Modern Exploration</a:t>
            </a:r>
            <a:endParaRPr lang="en-US" sz="3200" dirty="0"/>
          </a:p>
        </p:txBody>
      </p:sp>
      <p:sp>
        <p:nvSpPr>
          <p:cNvPr id="3" name="Content Placeholder 2"/>
          <p:cNvSpPr>
            <a:spLocks noGrp="1"/>
          </p:cNvSpPr>
          <p:nvPr>
            <p:ph idx="1"/>
          </p:nvPr>
        </p:nvSpPr>
        <p:spPr>
          <a:xfrm>
            <a:off x="1908175" y="4953000"/>
            <a:ext cx="6778625" cy="1173163"/>
          </a:xfrm>
        </p:spPr>
        <p:txBody>
          <a:bodyPr/>
          <a:lstStyle/>
          <a:p>
            <a:r>
              <a:rPr lang="en-US" sz="1800" dirty="0" smtClean="0"/>
              <a:t>Today, explores are expanding on these earlier ventures and are also exploring new frontiers like the deep ocean and molecular biology.</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3306" y="1295400"/>
            <a:ext cx="6019800" cy="3386138"/>
          </a:xfrm>
          <a:prstGeom prst="rect">
            <a:avLst/>
          </a:prstGeom>
        </p:spPr>
      </p:pic>
    </p:spTree>
    <p:extLst>
      <p:ext uri="{BB962C8B-B14F-4D97-AF65-F5344CB8AC3E}">
        <p14:creationId xmlns:p14="http://schemas.microsoft.com/office/powerpoint/2010/main" val="150540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smtClean="0"/>
              <a:t>Importance of Exploration to the Aerospace Program</a:t>
            </a:r>
            <a:endParaRPr lang="en-US" sz="3200" dirty="0"/>
          </a:p>
        </p:txBody>
      </p:sp>
      <p:sp>
        <p:nvSpPr>
          <p:cNvPr id="3" name="Content Placeholder 2"/>
          <p:cNvSpPr>
            <a:spLocks noGrp="1"/>
          </p:cNvSpPr>
          <p:nvPr>
            <p:ph idx="1"/>
          </p:nvPr>
        </p:nvSpPr>
        <p:spPr>
          <a:xfrm>
            <a:off x="1905000" y="4070880"/>
            <a:ext cx="6778625" cy="2544763"/>
          </a:xfrm>
        </p:spPr>
        <p:txBody>
          <a:bodyPr/>
          <a:lstStyle/>
          <a:p>
            <a:r>
              <a:rPr lang="en-US" sz="1800" dirty="0" smtClean="0"/>
              <a:t>Each time we engage in exploration and press the limits of human endurance and technological capability a bit further, remarkable benefits are returned to our society in terms of new knowledge, advanced capabilities, novel industries, and inspiration to press even further.</a:t>
            </a:r>
          </a:p>
          <a:p>
            <a:r>
              <a:rPr lang="en-US" sz="1800" dirty="0" smtClean="0"/>
              <a:t>The following brief timeline illustrates the importance of exploration in the development of the Aerospace program.</a:t>
            </a:r>
            <a:endParaRPr lang="en-US" sz="1800" dirty="0"/>
          </a:p>
        </p:txBody>
      </p:sp>
      <p:pic>
        <p:nvPicPr>
          <p:cNvPr id="5" name="Picture 4"/>
          <p:cNvPicPr>
            <a:picLocks noChangeAspect="1"/>
          </p:cNvPicPr>
          <p:nvPr/>
        </p:nvPicPr>
        <p:blipFill>
          <a:blip r:embed="rId2"/>
          <a:stretch>
            <a:fillRect/>
          </a:stretch>
        </p:blipFill>
        <p:spPr>
          <a:xfrm>
            <a:off x="3114674" y="1417638"/>
            <a:ext cx="4365625" cy="2619375"/>
          </a:xfrm>
          <a:prstGeom prst="rect">
            <a:avLst/>
          </a:prstGeom>
        </p:spPr>
      </p:pic>
    </p:spTree>
    <p:extLst>
      <p:ext uri="{BB962C8B-B14F-4D97-AF65-F5344CB8AC3E}">
        <p14:creationId xmlns:p14="http://schemas.microsoft.com/office/powerpoint/2010/main" val="38356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smtClean="0"/>
              <a:t>Brief Timeline of Aerospace Exploration</a:t>
            </a:r>
            <a:endParaRPr lang="en-US" sz="3200" dirty="0"/>
          </a:p>
        </p:txBody>
      </p:sp>
      <p:sp>
        <p:nvSpPr>
          <p:cNvPr id="3" name="Content Placeholder 2"/>
          <p:cNvSpPr>
            <a:spLocks noGrp="1"/>
          </p:cNvSpPr>
          <p:nvPr>
            <p:ph idx="1"/>
          </p:nvPr>
        </p:nvSpPr>
        <p:spPr/>
        <p:txBody>
          <a:bodyPr/>
          <a:lstStyle/>
          <a:p>
            <a:r>
              <a:rPr lang="en-US" sz="1800" b="1" dirty="0"/>
              <a:t>March 16, 1926: </a:t>
            </a:r>
            <a:r>
              <a:rPr lang="en-US" sz="1800" dirty="0"/>
              <a:t>Robert Goddard, sometimes referred to as the "Father of Modern Rocketry," launches the first successful liquid-fueled rocket.</a:t>
            </a:r>
          </a:p>
          <a:p>
            <a:r>
              <a:rPr lang="en-US" sz="1800" b="1" dirty="0"/>
              <a:t>July 17, 1929:</a:t>
            </a:r>
            <a:r>
              <a:rPr lang="en-US" sz="1800" dirty="0"/>
              <a:t> Robert Goddard launches a rocket that carries with it the first set of scientific tools — a barometer and a camera — in Auburn, Mass. The launch was Goddard's fourth.</a:t>
            </a:r>
          </a:p>
          <a:p>
            <a:r>
              <a:rPr lang="en-US" sz="1800" b="1" dirty="0"/>
              <a:t>Oct. 3, 1942:</a:t>
            </a:r>
            <a:r>
              <a:rPr lang="en-US" sz="1800" dirty="0"/>
              <a:t> Germany successfully test launches the first ballistic missile, the A4, more commonly known as the V-2, and later uses it near the end of European combat in World War II</a:t>
            </a:r>
            <a:r>
              <a:rPr lang="en-US" sz="1800" dirty="0" smtClean="0"/>
              <a:t>.</a:t>
            </a:r>
          </a:p>
          <a:p>
            <a:r>
              <a:rPr lang="en-US" sz="1800" b="1" dirty="0"/>
              <a:t>Oct. 4, 1957: </a:t>
            </a:r>
            <a:r>
              <a:rPr lang="en-US" sz="1800" dirty="0"/>
              <a:t>A modified R-7 two-stage ICBM launches the satellite Sputnik 1 from </a:t>
            </a:r>
            <a:r>
              <a:rPr lang="en-US" sz="1800" dirty="0" err="1"/>
              <a:t>Tyuratam</a:t>
            </a:r>
            <a:r>
              <a:rPr lang="en-US" sz="1800" dirty="0"/>
              <a:t>. The Space Race between the Soviet Union and the United States begins.</a:t>
            </a:r>
          </a:p>
        </p:txBody>
      </p:sp>
    </p:spTree>
    <p:extLst>
      <p:ext uri="{BB962C8B-B14F-4D97-AF65-F5344CB8AC3E}">
        <p14:creationId xmlns:p14="http://schemas.microsoft.com/office/powerpoint/2010/main" val="42873149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a:t>Brief Timeline of Aerospace Exploration</a:t>
            </a:r>
          </a:p>
        </p:txBody>
      </p:sp>
      <p:sp>
        <p:nvSpPr>
          <p:cNvPr id="3" name="Content Placeholder 2"/>
          <p:cNvSpPr>
            <a:spLocks noGrp="1"/>
          </p:cNvSpPr>
          <p:nvPr>
            <p:ph idx="1"/>
          </p:nvPr>
        </p:nvSpPr>
        <p:spPr/>
        <p:txBody>
          <a:bodyPr/>
          <a:lstStyle/>
          <a:p>
            <a:r>
              <a:rPr lang="en-US" sz="1800" b="1" dirty="0" smtClean="0"/>
              <a:t>Oct. 7, 1958: </a:t>
            </a:r>
            <a:r>
              <a:rPr lang="en-US" sz="1800" dirty="0" smtClean="0"/>
              <a:t>NASA publicly announces NASA's manned spaceflight program along with the formation of the Space Task Group, a panel of scientist and engineers from space-policy organizations absorbed by NASA. The announcement came just six days after NASA was founded.</a:t>
            </a:r>
          </a:p>
          <a:p>
            <a:r>
              <a:rPr lang="en-US" sz="1800" b="1" dirty="0" smtClean="0"/>
              <a:t>Jan. 2, 1959:</a:t>
            </a:r>
            <a:r>
              <a:rPr lang="en-US" sz="1800" dirty="0" smtClean="0"/>
              <a:t> The U.S.S.R. launches Luna 1, which misses the moon but becomes the first artificial object to leave Earth orbit.</a:t>
            </a:r>
          </a:p>
          <a:p>
            <a:r>
              <a:rPr lang="en-US" sz="1800" b="1" dirty="0" smtClean="0"/>
              <a:t>Aug. 7, 1959:</a:t>
            </a:r>
            <a:r>
              <a:rPr lang="en-US" sz="1800" dirty="0" smtClean="0"/>
              <a:t> NASA's Explorer 6 launches and provides the first photographs of the Earth from space.</a:t>
            </a:r>
          </a:p>
          <a:p>
            <a:r>
              <a:rPr lang="en-US" sz="1800" b="1" dirty="0" smtClean="0"/>
              <a:t>April 12, 1961: </a:t>
            </a:r>
            <a:r>
              <a:rPr lang="en-US" sz="1800" dirty="0" smtClean="0"/>
              <a:t>Yuri Gagarin becomes the first man in space with a 108-minute flight on </a:t>
            </a:r>
            <a:r>
              <a:rPr lang="en-US" sz="1800" dirty="0" err="1" smtClean="0"/>
              <a:t>Vostok</a:t>
            </a:r>
            <a:r>
              <a:rPr lang="en-US" sz="1800" dirty="0" smtClean="0"/>
              <a:t> 1 in which he completed one orbit.</a:t>
            </a:r>
            <a:endParaRPr lang="en-US" sz="1800" dirty="0"/>
          </a:p>
        </p:txBody>
      </p:sp>
    </p:spTree>
    <p:extLst>
      <p:ext uri="{BB962C8B-B14F-4D97-AF65-F5344CB8AC3E}">
        <p14:creationId xmlns:p14="http://schemas.microsoft.com/office/powerpoint/2010/main" val="983639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a:t>Brief Timeline of Aerospace Exploration</a:t>
            </a:r>
          </a:p>
        </p:txBody>
      </p:sp>
      <p:sp>
        <p:nvSpPr>
          <p:cNvPr id="3" name="Content Placeholder 2"/>
          <p:cNvSpPr>
            <a:spLocks noGrp="1"/>
          </p:cNvSpPr>
          <p:nvPr>
            <p:ph idx="1"/>
          </p:nvPr>
        </p:nvSpPr>
        <p:spPr/>
        <p:txBody>
          <a:bodyPr/>
          <a:lstStyle/>
          <a:p>
            <a:r>
              <a:rPr lang="en-US" sz="1800" b="1" dirty="0" smtClean="0"/>
              <a:t>May </a:t>
            </a:r>
            <a:r>
              <a:rPr lang="en-US" sz="1800" b="1" dirty="0"/>
              <a:t>25, 1961: </a:t>
            </a:r>
            <a:r>
              <a:rPr lang="en-US" sz="1800" dirty="0"/>
              <a:t>In a speech before Congress, President John Kennedy announces that an American will land on the moon and be returned safely to Earth before the end of the decade</a:t>
            </a:r>
            <a:r>
              <a:rPr lang="en-US" sz="1800" dirty="0" smtClean="0"/>
              <a:t>.</a:t>
            </a:r>
          </a:p>
          <a:p>
            <a:r>
              <a:rPr lang="en-US" sz="1800" b="1" dirty="0"/>
              <a:t>Feb. 20, 1962: </a:t>
            </a:r>
            <a:r>
              <a:rPr lang="en-US" sz="1800" dirty="0"/>
              <a:t>John Glenn makes the first U.S. manned orbital flight aboard Mercury 6.</a:t>
            </a:r>
          </a:p>
          <a:p>
            <a:r>
              <a:rPr lang="en-US" sz="1800" b="1" dirty="0"/>
              <a:t>Aug. 27, 1962: </a:t>
            </a:r>
            <a:r>
              <a:rPr lang="en-US" sz="1800" dirty="0"/>
              <a:t>Mariner 2 launches and eventually performs the first successful interplanetary flyby when it passes by Venus</a:t>
            </a:r>
            <a:r>
              <a:rPr lang="en-US" sz="1800" dirty="0" smtClean="0"/>
              <a:t>.</a:t>
            </a:r>
          </a:p>
          <a:p>
            <a:r>
              <a:rPr lang="en-US" sz="1800" b="1" dirty="0"/>
              <a:t>July 14, 1965:</a:t>
            </a:r>
            <a:r>
              <a:rPr lang="en-US" sz="1800" dirty="0"/>
              <a:t> Mariner 4 executes the first successful Mars flyby</a:t>
            </a:r>
            <a:r>
              <a:rPr lang="en-US" sz="1800" dirty="0" smtClean="0"/>
              <a:t>.</a:t>
            </a:r>
          </a:p>
          <a:p>
            <a:r>
              <a:rPr lang="en-US" sz="1800" b="1" dirty="0"/>
              <a:t>July 20, 1969:</a:t>
            </a:r>
            <a:r>
              <a:rPr lang="en-US" sz="1800" dirty="0"/>
              <a:t> Six years after U.S. President John F. Kennedy's assassination, the Apollo 11 crew lands on the Moon, fulfilling his promise to put an American there by the end of the decade and return him safely to Earth. </a:t>
            </a:r>
          </a:p>
        </p:txBody>
      </p:sp>
    </p:spTree>
    <p:extLst>
      <p:ext uri="{BB962C8B-B14F-4D97-AF65-F5344CB8AC3E}">
        <p14:creationId xmlns:p14="http://schemas.microsoft.com/office/powerpoint/2010/main" val="18499748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a:t>Brief Timeline of Aerospace Exploration</a:t>
            </a:r>
          </a:p>
        </p:txBody>
      </p:sp>
      <p:sp>
        <p:nvSpPr>
          <p:cNvPr id="3" name="Content Placeholder 2"/>
          <p:cNvSpPr>
            <a:spLocks noGrp="1"/>
          </p:cNvSpPr>
          <p:nvPr>
            <p:ph idx="1"/>
          </p:nvPr>
        </p:nvSpPr>
        <p:spPr>
          <a:xfrm>
            <a:off x="1908175" y="1600200"/>
            <a:ext cx="6778625" cy="4876800"/>
          </a:xfrm>
        </p:spPr>
        <p:txBody>
          <a:bodyPr/>
          <a:lstStyle/>
          <a:p>
            <a:r>
              <a:rPr lang="en-US" sz="1800" b="1" dirty="0"/>
              <a:t>Nov. 13, 1971: </a:t>
            </a:r>
            <a:r>
              <a:rPr lang="en-US" sz="1800" dirty="0"/>
              <a:t>The Mariner 9 probe became the first craft to orbit another world - Mars. </a:t>
            </a:r>
            <a:endParaRPr lang="en-US" sz="1800" dirty="0" smtClean="0"/>
          </a:p>
          <a:p>
            <a:r>
              <a:rPr lang="en-US" sz="1800" b="1" dirty="0" smtClean="0"/>
              <a:t>March </a:t>
            </a:r>
            <a:r>
              <a:rPr lang="en-US" sz="1800" b="1" dirty="0"/>
              <a:t>3, 1972: </a:t>
            </a:r>
            <a:r>
              <a:rPr lang="en-US" sz="1800" dirty="0"/>
              <a:t>Pioneer 10, the first spacecraft to leave the solar system, launches from Cape Kennedy, Fla.</a:t>
            </a:r>
          </a:p>
          <a:p>
            <a:r>
              <a:rPr lang="en-US" sz="1800" b="1" dirty="0"/>
              <a:t>Dec. 19, 1972: </a:t>
            </a:r>
            <a:r>
              <a:rPr lang="en-US" sz="1800" dirty="0"/>
              <a:t>Apollo 17, the last mission to the moon, returns to Earth.</a:t>
            </a:r>
          </a:p>
          <a:p>
            <a:r>
              <a:rPr lang="en-US" sz="1800" b="1" dirty="0"/>
              <a:t>May 14, 1973: </a:t>
            </a:r>
            <a:r>
              <a:rPr lang="en-US" sz="1800" dirty="0"/>
              <a:t>A Saturn V rocket launches Skylab, the United States' first space station.</a:t>
            </a:r>
          </a:p>
          <a:p>
            <a:r>
              <a:rPr lang="en-US" sz="1800" b="1" dirty="0"/>
              <a:t>March 29, 1974: </a:t>
            </a:r>
            <a:r>
              <a:rPr lang="en-US" sz="1800" dirty="0"/>
              <a:t>Mariner 10 becomes the first spacecraft to fly by Mercury.</a:t>
            </a:r>
          </a:p>
          <a:p>
            <a:r>
              <a:rPr lang="en-US" sz="1800" b="1" dirty="0"/>
              <a:t>Nov. 13, 1971: </a:t>
            </a:r>
            <a:r>
              <a:rPr lang="en-US" sz="1800" dirty="0"/>
              <a:t>Mariner 9 becomes the first spacecraft to orbit Mars and provides the first complete map of the planet's surface</a:t>
            </a:r>
            <a:r>
              <a:rPr lang="en-US" sz="1800" dirty="0" smtClean="0"/>
              <a:t>.</a:t>
            </a:r>
          </a:p>
          <a:p>
            <a:r>
              <a:rPr lang="en-US" sz="1800" b="1" dirty="0" smtClean="0"/>
              <a:t>July </a:t>
            </a:r>
            <a:r>
              <a:rPr lang="en-US" sz="1800" b="1" dirty="0"/>
              <a:t>20, 1976:</a:t>
            </a:r>
            <a:r>
              <a:rPr lang="en-US" sz="1800" dirty="0"/>
              <a:t> The U.S. Viking 1 lands on Mars, becoming the first successful Mars lander.</a:t>
            </a:r>
          </a:p>
        </p:txBody>
      </p:sp>
    </p:spTree>
    <p:extLst>
      <p:ext uri="{BB962C8B-B14F-4D97-AF65-F5344CB8AC3E}">
        <p14:creationId xmlns:p14="http://schemas.microsoft.com/office/powerpoint/2010/main" val="16698687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a:t>Brief Timeline of Aerospace Exploration</a:t>
            </a:r>
          </a:p>
        </p:txBody>
      </p:sp>
      <p:sp>
        <p:nvSpPr>
          <p:cNvPr id="3" name="Content Placeholder 2"/>
          <p:cNvSpPr>
            <a:spLocks noGrp="1"/>
          </p:cNvSpPr>
          <p:nvPr>
            <p:ph idx="1"/>
          </p:nvPr>
        </p:nvSpPr>
        <p:spPr/>
        <p:txBody>
          <a:bodyPr/>
          <a:lstStyle/>
          <a:p>
            <a:r>
              <a:rPr lang="en-US" sz="1800" b="1" dirty="0"/>
              <a:t>April 12, 1981: </a:t>
            </a:r>
            <a:r>
              <a:rPr lang="en-US" sz="1800" dirty="0"/>
              <a:t>Space Shuttle Columbia lifts off from Cape Canaveral, beginning the first space mission for NASA's new astronaut transportation system</a:t>
            </a:r>
            <a:r>
              <a:rPr lang="en-US" sz="1800" dirty="0" smtClean="0"/>
              <a:t>.</a:t>
            </a:r>
          </a:p>
          <a:p>
            <a:r>
              <a:rPr lang="en-US" sz="1800" b="1" dirty="0"/>
              <a:t>April 25, 1990: </a:t>
            </a:r>
            <a:r>
              <a:rPr lang="en-US" sz="1800" dirty="0"/>
              <a:t>The Space Shuttle Discovery releases the Hubble Space </a:t>
            </a:r>
            <a:r>
              <a:rPr lang="en-US" sz="1800" dirty="0" smtClean="0"/>
              <a:t>Telescope into </a:t>
            </a:r>
            <a:r>
              <a:rPr lang="en-US" sz="1800" dirty="0"/>
              <a:t>Earth orbit</a:t>
            </a:r>
            <a:r>
              <a:rPr lang="en-US" sz="1800" dirty="0" smtClean="0"/>
              <a:t>.</a:t>
            </a:r>
          </a:p>
          <a:p>
            <a:r>
              <a:rPr lang="en-US" sz="1800" b="1" dirty="0"/>
              <a:t>July 23, 1999:</a:t>
            </a:r>
            <a:r>
              <a:rPr lang="en-US" sz="1800" dirty="0"/>
              <a:t> The Chandra X-ray observatory, NASA's flagship mission for X-ray astronomy, launches aboard the Space Shuttle Columbia</a:t>
            </a:r>
            <a:r>
              <a:rPr lang="en-US" sz="1800" dirty="0" smtClean="0"/>
              <a:t>.</a:t>
            </a:r>
          </a:p>
          <a:p>
            <a:r>
              <a:rPr lang="en-US" sz="1800" b="1" dirty="0"/>
              <a:t>Nov. 2, </a:t>
            </a:r>
            <a:r>
              <a:rPr lang="en-US" sz="1800" b="1" dirty="0" smtClean="0"/>
              <a:t>2000: </a:t>
            </a:r>
            <a:r>
              <a:rPr lang="en-US" sz="1800" dirty="0" smtClean="0"/>
              <a:t>First </a:t>
            </a:r>
            <a:r>
              <a:rPr lang="en-US" sz="1800" dirty="0"/>
              <a:t>resident crew to occupy the International Space </a:t>
            </a:r>
            <a:r>
              <a:rPr lang="en-US" sz="1800" dirty="0" smtClean="0"/>
              <a:t>Station. </a:t>
            </a:r>
          </a:p>
          <a:p>
            <a:r>
              <a:rPr lang="en-US" sz="1800" b="1" dirty="0" smtClean="0"/>
              <a:t>Jan</a:t>
            </a:r>
            <a:r>
              <a:rPr lang="en-US" sz="1800" b="1" dirty="0"/>
              <a:t>. 4, 2004: </a:t>
            </a:r>
            <a:r>
              <a:rPr lang="en-US" sz="1800" dirty="0"/>
              <a:t>The first Mars Exploration Rover, Spirit, lands on Mars. Its twin, Opportunity lands Jan. 25</a:t>
            </a:r>
            <a:r>
              <a:rPr lang="en-US" sz="1800" dirty="0" smtClean="0"/>
              <a:t>.</a:t>
            </a:r>
          </a:p>
          <a:p>
            <a:endParaRPr lang="en-US" sz="1800" dirty="0"/>
          </a:p>
        </p:txBody>
      </p:sp>
    </p:spTree>
    <p:extLst>
      <p:ext uri="{BB962C8B-B14F-4D97-AF65-F5344CB8AC3E}">
        <p14:creationId xmlns:p14="http://schemas.microsoft.com/office/powerpoint/2010/main" val="353554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a:buFont typeface="+mj-lt"/>
              <a:buAutoNum type="arabicPeriod"/>
            </a:pPr>
            <a:r>
              <a:rPr lang="en-US" sz="1400" b="1" dirty="0" smtClean="0">
                <a:solidFill>
                  <a:schemeClr val="bg1"/>
                </a:solidFill>
              </a:rPr>
              <a:t>General Knowledge.</a:t>
            </a:r>
            <a:r>
              <a:rPr lang="en-US" sz="1400" dirty="0" smtClean="0">
                <a:solidFill>
                  <a:schemeClr val="bg1"/>
                </a:solidFill>
              </a:rPr>
              <a:t> </a:t>
            </a:r>
            <a:br>
              <a:rPr lang="en-US" sz="1400" dirty="0" smtClean="0">
                <a:solidFill>
                  <a:schemeClr val="bg1"/>
                </a:solidFill>
              </a:rPr>
            </a:br>
            <a:r>
              <a:rPr lang="en-US" sz="1400" dirty="0" smtClean="0">
                <a:solidFill>
                  <a:schemeClr val="bg1"/>
                </a:solidFill>
              </a:rPr>
              <a:t>Do the following: </a:t>
            </a:r>
          </a:p>
          <a:p>
            <a:pPr lvl="1">
              <a:buFont typeface="+mj-lt"/>
              <a:buAutoNum type="alphaLcPeriod"/>
            </a:pPr>
            <a:r>
              <a:rPr lang="en-US" sz="1400" b="0" dirty="0" smtClean="0">
                <a:solidFill>
                  <a:schemeClr val="bg1"/>
                </a:solidFill>
              </a:rPr>
              <a:t>Define exploration and explain how it differs from adventure travel, trekking or hiking, tour-group trips, or recreational outdoor adventure trips. </a:t>
            </a:r>
          </a:p>
          <a:p>
            <a:pPr lvl="1">
              <a:buFont typeface="+mj-lt"/>
              <a:buAutoNum type="alphaLcPeriod"/>
            </a:pPr>
            <a:r>
              <a:rPr lang="en-US" sz="1400" b="0" dirty="0" smtClean="0">
                <a:solidFill>
                  <a:schemeClr val="bg1"/>
                </a:solidFill>
              </a:rPr>
              <a:t>Explain how approaches to exploration may differ if it occurs in the ocean, in space, in a jungle, or in a science lab in a city. </a:t>
            </a:r>
          </a:p>
          <a:p>
            <a:pPr>
              <a:buFont typeface="+mj-lt"/>
              <a:buAutoNum type="arabicPeriod"/>
            </a:pPr>
            <a:r>
              <a:rPr lang="en-US" sz="1400" b="1" dirty="0" smtClean="0">
                <a:solidFill>
                  <a:schemeClr val="bg1"/>
                </a:solidFill>
              </a:rPr>
              <a:t>History of Exploration. </a:t>
            </a:r>
            <a:r>
              <a:rPr lang="en-US" sz="1400" dirty="0" smtClean="0">
                <a:solidFill>
                  <a:schemeClr val="bg1"/>
                </a:solidFill>
              </a:rPr>
              <a:t/>
            </a:r>
            <a:br>
              <a:rPr lang="en-US" sz="1400" dirty="0" smtClean="0">
                <a:solidFill>
                  <a:schemeClr val="bg1"/>
                </a:solidFill>
              </a:rPr>
            </a:br>
            <a:r>
              <a:rPr lang="en-US" sz="1400" dirty="0" smtClean="0">
                <a:solidFill>
                  <a:schemeClr val="bg1"/>
                </a:solidFill>
              </a:rPr>
              <a:t>Discuss with your counselor the history of exploration. Select a field of study with a history of exploration to illustrate the importance of exploration in the development of that field (for example, aerospace, oil industry, paleontology, oceanography, etc.). </a:t>
            </a:r>
          </a:p>
          <a:p>
            <a:pPr>
              <a:buFont typeface="+mj-lt"/>
              <a:buAutoNum type="arabicPeriod"/>
            </a:pPr>
            <a:r>
              <a:rPr lang="en-US" sz="1400" b="1" dirty="0" smtClean="0">
                <a:solidFill>
                  <a:schemeClr val="bg1"/>
                </a:solidFill>
              </a:rPr>
              <a:t>Importance of Exploration. </a:t>
            </a:r>
            <a:r>
              <a:rPr lang="en-US" sz="1400" dirty="0" smtClean="0">
                <a:solidFill>
                  <a:schemeClr val="bg1"/>
                </a:solidFill>
              </a:rPr>
              <a:t/>
            </a:r>
            <a:br>
              <a:rPr lang="en-US" sz="1400" dirty="0" smtClean="0">
                <a:solidFill>
                  <a:schemeClr val="bg1"/>
                </a:solidFill>
              </a:rPr>
            </a:br>
            <a:r>
              <a:rPr lang="en-US" sz="1400" dirty="0" smtClean="0">
                <a:solidFill>
                  <a:schemeClr val="bg1"/>
                </a:solidFill>
              </a:rPr>
              <a:t>Explain to your counselor why it is important to explore. Discuss the following: </a:t>
            </a:r>
          </a:p>
          <a:p>
            <a:pPr lvl="1">
              <a:buFont typeface="+mj-lt"/>
              <a:buAutoNum type="alphaLcPeriod"/>
            </a:pPr>
            <a:r>
              <a:rPr lang="en-US" sz="1400" b="0" dirty="0" smtClean="0">
                <a:solidFill>
                  <a:schemeClr val="bg1"/>
                </a:solidFill>
              </a:rPr>
              <a:t>Why it is important for exploration to have a scientific basis </a:t>
            </a:r>
          </a:p>
          <a:p>
            <a:pPr lvl="1">
              <a:buFont typeface="+mj-lt"/>
              <a:buAutoNum type="alphaLcPeriod"/>
            </a:pPr>
            <a:r>
              <a:rPr lang="en-US" sz="1400" b="0" dirty="0" smtClean="0">
                <a:solidFill>
                  <a:schemeClr val="bg1"/>
                </a:solidFill>
              </a:rPr>
              <a:t>How explorers have aided in our understanding of our world </a:t>
            </a:r>
          </a:p>
          <a:p>
            <a:pPr lvl="1">
              <a:buFont typeface="+mj-lt"/>
              <a:buAutoNum type="alphaLcPeriod"/>
            </a:pPr>
            <a:r>
              <a:rPr lang="en-US" sz="1400" b="0" dirty="0" smtClean="0">
                <a:solidFill>
                  <a:schemeClr val="bg1"/>
                </a:solidFill>
              </a:rPr>
              <a:t>What you think it takes to be an explorer </a:t>
            </a:r>
            <a:endParaRPr lang="en-US" sz="1400" b="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274638"/>
            <a:ext cx="6859587" cy="1143000"/>
          </a:xfrm>
        </p:spPr>
        <p:txBody>
          <a:bodyPr/>
          <a:lstStyle/>
          <a:p>
            <a:r>
              <a:rPr lang="en-US" sz="3200" dirty="0"/>
              <a:t>Brief Timeline of Aerospace Exploration</a:t>
            </a:r>
          </a:p>
        </p:txBody>
      </p:sp>
      <p:sp>
        <p:nvSpPr>
          <p:cNvPr id="3" name="Content Placeholder 2"/>
          <p:cNvSpPr>
            <a:spLocks noGrp="1"/>
          </p:cNvSpPr>
          <p:nvPr>
            <p:ph idx="1"/>
          </p:nvPr>
        </p:nvSpPr>
        <p:spPr>
          <a:xfrm>
            <a:off x="1908175" y="1600200"/>
            <a:ext cx="6778625" cy="4800600"/>
          </a:xfrm>
        </p:spPr>
        <p:txBody>
          <a:bodyPr/>
          <a:lstStyle/>
          <a:p>
            <a:r>
              <a:rPr lang="en-US" sz="1800" b="1" dirty="0"/>
              <a:t>July 1, </a:t>
            </a:r>
            <a:r>
              <a:rPr lang="en-US" sz="1800" b="1" dirty="0" smtClean="0"/>
              <a:t>2004: </a:t>
            </a:r>
            <a:r>
              <a:rPr lang="en-US" sz="1800" dirty="0"/>
              <a:t>Cassini-Huygens </a:t>
            </a:r>
            <a:r>
              <a:rPr lang="en-US" sz="1800" dirty="0" smtClean="0"/>
              <a:t>becomes the first </a:t>
            </a:r>
            <a:r>
              <a:rPr lang="en-US" sz="1800" dirty="0"/>
              <a:t>spacecraft to orbit </a:t>
            </a:r>
            <a:r>
              <a:rPr lang="en-US" sz="1800" dirty="0" smtClean="0"/>
              <a:t>Saturn.</a:t>
            </a:r>
          </a:p>
          <a:p>
            <a:r>
              <a:rPr lang="en-US" sz="1800" b="1" dirty="0"/>
              <a:t>Jan. 14, 2005: </a:t>
            </a:r>
            <a:r>
              <a:rPr lang="en-US" sz="1800" dirty="0"/>
              <a:t>Huygens probe of the Cassini-Huygens spacecraft </a:t>
            </a:r>
            <a:r>
              <a:rPr lang="en-US" sz="1800" dirty="0" smtClean="0"/>
              <a:t>is the first </a:t>
            </a:r>
            <a:r>
              <a:rPr lang="en-US" sz="1800" dirty="0"/>
              <a:t>spacecraft to land on the moon of a planet other than Earth (Saturn's moon Titan</a:t>
            </a:r>
            <a:r>
              <a:rPr lang="en-US" sz="1800" dirty="0" smtClean="0"/>
              <a:t>).</a:t>
            </a:r>
          </a:p>
          <a:p>
            <a:r>
              <a:rPr lang="en-US" sz="1800" b="1" dirty="0"/>
              <a:t>June 13, </a:t>
            </a:r>
            <a:r>
              <a:rPr lang="en-US" sz="1800" b="1" dirty="0" smtClean="0"/>
              <a:t>2010: </a:t>
            </a:r>
            <a:r>
              <a:rPr lang="en-US" sz="1800" dirty="0" smtClean="0"/>
              <a:t>The </a:t>
            </a:r>
            <a:r>
              <a:rPr lang="en-US" sz="1800" dirty="0" err="1" smtClean="0"/>
              <a:t>Hayabusa</a:t>
            </a:r>
            <a:r>
              <a:rPr lang="en-US" sz="1800" dirty="0" smtClean="0"/>
              <a:t> from Japan is the first </a:t>
            </a:r>
            <a:r>
              <a:rPr lang="en-US" sz="1800" dirty="0"/>
              <a:t>spacecraft to return to Earth with samples from an </a:t>
            </a:r>
            <a:r>
              <a:rPr lang="en-US" sz="1800" dirty="0" smtClean="0"/>
              <a:t>asteroid.</a:t>
            </a:r>
            <a:r>
              <a:rPr lang="en-US" sz="1800" dirty="0"/>
              <a:t>	</a:t>
            </a:r>
          </a:p>
          <a:p>
            <a:r>
              <a:rPr lang="en-US" sz="1800" b="1" dirty="0"/>
              <a:t>November 12, </a:t>
            </a:r>
            <a:r>
              <a:rPr lang="en-US" sz="1800" b="1" dirty="0" smtClean="0"/>
              <a:t>2014: </a:t>
            </a:r>
            <a:r>
              <a:rPr lang="en-US" sz="1800" dirty="0" smtClean="0"/>
              <a:t>Philae from the European Space Agency is the first </a:t>
            </a:r>
            <a:r>
              <a:rPr lang="en-US" sz="1800" dirty="0"/>
              <a:t>spacecraft to land on a </a:t>
            </a:r>
            <a:r>
              <a:rPr lang="en-US" sz="1800" dirty="0" smtClean="0"/>
              <a:t>comet.</a:t>
            </a:r>
            <a:endParaRPr lang="en-US" sz="1800" dirty="0"/>
          </a:p>
          <a:p>
            <a:r>
              <a:rPr lang="en-US" sz="1800" b="1" dirty="0"/>
              <a:t>July 14, </a:t>
            </a:r>
            <a:r>
              <a:rPr lang="en-US" sz="1800" b="1" dirty="0" smtClean="0"/>
              <a:t>2015: </a:t>
            </a:r>
            <a:r>
              <a:rPr lang="en-US" sz="1800" dirty="0" smtClean="0"/>
              <a:t>New Horizons is the first </a:t>
            </a:r>
            <a:r>
              <a:rPr lang="en-US" sz="1800" dirty="0"/>
              <a:t>spacecraft to fly by </a:t>
            </a:r>
            <a:r>
              <a:rPr lang="en-US" sz="1800" dirty="0" smtClean="0"/>
              <a:t>Pluto and return detailed photographs.</a:t>
            </a:r>
            <a:r>
              <a:rPr lang="en-US" sz="1800" dirty="0"/>
              <a:t>	</a:t>
            </a:r>
          </a:p>
          <a:p>
            <a:r>
              <a:rPr lang="en-US" sz="1800" b="1" dirty="0"/>
              <a:t>December 21, </a:t>
            </a:r>
            <a:r>
              <a:rPr lang="en-US" sz="1800" b="1" dirty="0" smtClean="0"/>
              <a:t>2015: </a:t>
            </a:r>
            <a:r>
              <a:rPr lang="en-US" sz="1800" dirty="0" smtClean="0"/>
              <a:t>The Falcon 9 from Space X is the </a:t>
            </a:r>
            <a:r>
              <a:rPr lang="en-US" sz="1800" dirty="0"/>
              <a:t>first rocket stage to return to its launch </a:t>
            </a:r>
            <a:r>
              <a:rPr lang="en-US" sz="1800" dirty="0" smtClean="0"/>
              <a:t>site.</a:t>
            </a:r>
            <a:endParaRPr lang="en-US" sz="1800" dirty="0"/>
          </a:p>
          <a:p>
            <a:endParaRPr lang="en-US" sz="1800" dirty="0" smtClean="0"/>
          </a:p>
          <a:p>
            <a:endParaRPr lang="en-US" sz="1800" dirty="0"/>
          </a:p>
        </p:txBody>
      </p:sp>
    </p:spTree>
    <p:extLst>
      <p:ext uri="{BB962C8B-B14F-4D97-AF65-F5344CB8AC3E}">
        <p14:creationId xmlns:p14="http://schemas.microsoft.com/office/powerpoint/2010/main" val="2983853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2308324"/>
          </a:xfrm>
          <a:prstGeom prst="rect">
            <a:avLst/>
          </a:prstGeom>
          <a:noFill/>
        </p:spPr>
        <p:txBody>
          <a:bodyPr wrap="square" rtlCol="0">
            <a:spAutoFit/>
          </a:bodyPr>
          <a:lstStyle/>
          <a:p>
            <a:r>
              <a:rPr lang="en-US" sz="1600" b="1" dirty="0">
                <a:solidFill>
                  <a:srgbClr val="4D4D4D"/>
                </a:solidFill>
                <a:latin typeface="+mn-lt"/>
              </a:rPr>
              <a:t>Importance of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Explain to your counselor why it is important to explore. Discuss the following: </a:t>
            </a:r>
          </a:p>
          <a:p>
            <a:pPr marL="800100" lvl="1" indent="-342900">
              <a:buFont typeface="+mj-lt"/>
              <a:buAutoNum type="alphaLcPeriod"/>
            </a:pPr>
            <a:r>
              <a:rPr lang="en-US" sz="1600" b="0" dirty="0">
                <a:solidFill>
                  <a:srgbClr val="C00000"/>
                </a:solidFill>
                <a:latin typeface="+mn-lt"/>
              </a:rPr>
              <a:t>Why it is important for exploration to have a scientific basis </a:t>
            </a:r>
          </a:p>
          <a:p>
            <a:pPr marL="800100" lvl="1" indent="-342900">
              <a:buFont typeface="+mj-lt"/>
              <a:buAutoNum type="alphaLcPeriod"/>
            </a:pPr>
            <a:r>
              <a:rPr lang="en-US" sz="1600" b="0" dirty="0">
                <a:solidFill>
                  <a:srgbClr val="4D4D4D"/>
                </a:solidFill>
                <a:latin typeface="+mn-lt"/>
              </a:rPr>
              <a:t>How explorers have aided in our understanding of our world </a:t>
            </a:r>
          </a:p>
          <a:p>
            <a:pPr marL="800100" lvl="1" indent="-342900">
              <a:buFont typeface="+mj-lt"/>
              <a:buAutoNum type="alphaLcPeriod"/>
            </a:pPr>
            <a:r>
              <a:rPr lang="en-US" sz="1600" b="0" dirty="0">
                <a:solidFill>
                  <a:srgbClr val="4D4D4D"/>
                </a:solidFill>
                <a:latin typeface="+mn-lt"/>
              </a:rPr>
              <a:t>What you think it takes to be an explorer </a:t>
            </a:r>
          </a:p>
          <a:p>
            <a:pPr lvl="1">
              <a:buFont typeface="+mj-lt"/>
              <a:buAutoNum type="alphaLcPeriod"/>
            </a:pPr>
            <a:endParaRPr lang="en-US" sz="1600" b="0" dirty="0">
              <a:solidFill>
                <a:srgbClr val="4D4D4D"/>
              </a:solidFill>
              <a:latin typeface="+mn-lt"/>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1594967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Scientific Basis of Exploration</a:t>
            </a:r>
            <a:endParaRPr lang="en-US" sz="3200" dirty="0"/>
          </a:p>
        </p:txBody>
      </p:sp>
      <p:sp>
        <p:nvSpPr>
          <p:cNvPr id="3" name="Content Placeholder 2"/>
          <p:cNvSpPr>
            <a:spLocks noGrp="1"/>
          </p:cNvSpPr>
          <p:nvPr>
            <p:ph idx="1"/>
          </p:nvPr>
        </p:nvSpPr>
        <p:spPr>
          <a:xfrm>
            <a:off x="1908175" y="1600200"/>
            <a:ext cx="3806825" cy="4525963"/>
          </a:xfrm>
        </p:spPr>
        <p:txBody>
          <a:bodyPr/>
          <a:lstStyle/>
          <a:p>
            <a:r>
              <a:rPr lang="en-US" sz="1800" dirty="0" smtClean="0"/>
              <a:t>Exploration has a scientific basis so that information can be collected and shared to contribute to scientific knowledge.</a:t>
            </a:r>
          </a:p>
          <a:p>
            <a:r>
              <a:rPr lang="en-US" sz="1800" dirty="0" smtClean="0"/>
              <a:t>We need exploration to spur medical discoveries that help people live healthier lives, to seek ways of being more energy efficient, to protect our planet’s resources, to better understand Earth’s oceans and atmosphere, and to learn about worlds other than our own.</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0" y="1676400"/>
            <a:ext cx="3124200" cy="3124200"/>
          </a:xfrm>
          <a:prstGeom prst="rect">
            <a:avLst/>
          </a:prstGeom>
        </p:spPr>
      </p:pic>
    </p:spTree>
    <p:extLst>
      <p:ext uri="{BB962C8B-B14F-4D97-AF65-F5344CB8AC3E}">
        <p14:creationId xmlns:p14="http://schemas.microsoft.com/office/powerpoint/2010/main" val="7701007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Benefits of Exploration</a:t>
            </a:r>
            <a:endParaRPr lang="en-US" sz="3200" dirty="0"/>
          </a:p>
        </p:txBody>
      </p:sp>
      <p:sp>
        <p:nvSpPr>
          <p:cNvPr id="3" name="Content Placeholder 2"/>
          <p:cNvSpPr>
            <a:spLocks noGrp="1"/>
          </p:cNvSpPr>
          <p:nvPr>
            <p:ph idx="1"/>
          </p:nvPr>
        </p:nvSpPr>
        <p:spPr>
          <a:xfrm>
            <a:off x="1908175" y="1295400"/>
            <a:ext cx="6778625" cy="4830763"/>
          </a:xfrm>
        </p:spPr>
        <p:txBody>
          <a:bodyPr/>
          <a:lstStyle/>
          <a:p>
            <a:pPr marL="0" indent="0">
              <a:buNone/>
            </a:pPr>
            <a:r>
              <a:rPr lang="en-US" sz="1800" b="1" dirty="0"/>
              <a:t>10 Everyday </a:t>
            </a:r>
            <a:r>
              <a:rPr lang="en-US" sz="1800" b="1" dirty="0" smtClean="0"/>
              <a:t>Spinoffs from NASA</a:t>
            </a:r>
            <a:endParaRPr lang="en-US" sz="1800" b="1" dirty="0"/>
          </a:p>
          <a:p>
            <a:r>
              <a:rPr lang="en-US" sz="1100" b="1" dirty="0"/>
              <a:t>Water </a:t>
            </a:r>
            <a:r>
              <a:rPr lang="en-US" sz="1100" b="1" dirty="0" smtClean="0"/>
              <a:t>Filter - </a:t>
            </a:r>
            <a:r>
              <a:rPr lang="en-US" sz="1100" dirty="0" smtClean="0"/>
              <a:t>NASA </a:t>
            </a:r>
            <a:r>
              <a:rPr lang="en-US" sz="1100" dirty="0"/>
              <a:t>created the ion purification technology for Apollo. This spinoff created a multimillion dollar industry producing filters for pools, fountains, and drinking water</a:t>
            </a:r>
            <a:r>
              <a:rPr lang="en-US" sz="1100" dirty="0" smtClean="0"/>
              <a:t>.</a:t>
            </a:r>
          </a:p>
          <a:p>
            <a:r>
              <a:rPr lang="en-US" sz="1100" b="1" dirty="0" smtClean="0"/>
              <a:t>Air Purifier - </a:t>
            </a:r>
            <a:r>
              <a:rPr lang="en-US" sz="1100" dirty="0" smtClean="0"/>
              <a:t>NASA </a:t>
            </a:r>
            <a:r>
              <a:rPr lang="en-US" sz="1100" dirty="0"/>
              <a:t>developed an air purifier for astronauts to grow crops in space. Now it’s used by companies like Whole Foods to help preserve food and by hospitals to make their air sanitary. They are used in hotels and homes as well.</a:t>
            </a:r>
          </a:p>
          <a:p>
            <a:r>
              <a:rPr lang="en-US" sz="1100" b="1" dirty="0"/>
              <a:t>Memory </a:t>
            </a:r>
            <a:r>
              <a:rPr lang="en-US" sz="1100" b="1" dirty="0" smtClean="0"/>
              <a:t>Foam - </a:t>
            </a:r>
            <a:r>
              <a:rPr lang="en-US" sz="1100" dirty="0" smtClean="0"/>
              <a:t>Originally </a:t>
            </a:r>
            <a:r>
              <a:rPr lang="en-US" sz="1100" dirty="0"/>
              <a:t>created for more comfortable airline seating, this technology has created a huge industry. The primary use is for mattresses and orthopedic seating.</a:t>
            </a:r>
          </a:p>
          <a:p>
            <a:r>
              <a:rPr lang="en-US" sz="1100" b="1" dirty="0"/>
              <a:t>Computer </a:t>
            </a:r>
            <a:r>
              <a:rPr lang="en-US" sz="1100" b="1" dirty="0" smtClean="0"/>
              <a:t>Mouse - </a:t>
            </a:r>
            <a:r>
              <a:rPr lang="en-US" sz="1100" dirty="0" smtClean="0"/>
              <a:t>NASA </a:t>
            </a:r>
            <a:r>
              <a:rPr lang="en-US" sz="1100" dirty="0"/>
              <a:t>invested money in a study that led to the creation of the computer mouse.</a:t>
            </a:r>
          </a:p>
          <a:p>
            <a:r>
              <a:rPr lang="en-US" sz="1100" b="1" dirty="0"/>
              <a:t>Cell Phone </a:t>
            </a:r>
            <a:r>
              <a:rPr lang="en-US" sz="1100" b="1" dirty="0" smtClean="0"/>
              <a:t>Camera - </a:t>
            </a:r>
            <a:r>
              <a:rPr lang="en-US" sz="1100" dirty="0" smtClean="0"/>
              <a:t>1 </a:t>
            </a:r>
            <a:r>
              <a:rPr lang="en-US" sz="1100" dirty="0"/>
              <a:t>out of 3 cell phone cameras use technology developed for space cameras.</a:t>
            </a:r>
          </a:p>
          <a:p>
            <a:r>
              <a:rPr lang="en-US" sz="1100" b="1" dirty="0"/>
              <a:t>Long Distance </a:t>
            </a:r>
            <a:r>
              <a:rPr lang="en-US" sz="1100" b="1" dirty="0" smtClean="0"/>
              <a:t>Communication - </a:t>
            </a:r>
            <a:r>
              <a:rPr lang="en-US" sz="1100" dirty="0" smtClean="0"/>
              <a:t>NASA’s </a:t>
            </a:r>
            <a:r>
              <a:rPr lang="en-US" sz="1100" dirty="0"/>
              <a:t>developments have enhanced the use of satellites for uses like clear long distance communication.</a:t>
            </a:r>
          </a:p>
          <a:p>
            <a:r>
              <a:rPr lang="en-US" sz="1100" b="1" dirty="0"/>
              <a:t>Ear </a:t>
            </a:r>
            <a:r>
              <a:rPr lang="en-US" sz="1100" b="1" dirty="0" smtClean="0"/>
              <a:t>Thermometer - </a:t>
            </a:r>
            <a:r>
              <a:rPr lang="en-US" sz="1100" dirty="0" smtClean="0"/>
              <a:t>NASA </a:t>
            </a:r>
            <a:r>
              <a:rPr lang="en-US" sz="1100" dirty="0"/>
              <a:t>collaborated with </a:t>
            </a:r>
            <a:r>
              <a:rPr lang="en-US" sz="1100" dirty="0" err="1"/>
              <a:t>Diatek</a:t>
            </a:r>
            <a:r>
              <a:rPr lang="en-US" sz="1100" dirty="0"/>
              <a:t> to develop an 8 ounce aural thermometer which uses the same technology used to measure the temperature of stars and </a:t>
            </a:r>
            <a:r>
              <a:rPr lang="en-US" sz="1100" dirty="0" smtClean="0"/>
              <a:t>planets.</a:t>
            </a:r>
          </a:p>
          <a:p>
            <a:r>
              <a:rPr lang="en-US" altLang="en-US" sz="1100" b="1" dirty="0" smtClean="0"/>
              <a:t>Breast </a:t>
            </a:r>
            <a:r>
              <a:rPr lang="en-US" altLang="en-US" sz="1100" b="1" dirty="0"/>
              <a:t>Cancer </a:t>
            </a:r>
            <a:r>
              <a:rPr lang="en-US" altLang="en-US" sz="1100" b="1" dirty="0" smtClean="0"/>
              <a:t>Detection - </a:t>
            </a:r>
            <a:r>
              <a:rPr lang="en-US" altLang="en-US" sz="1100" dirty="0" smtClean="0"/>
              <a:t>Originally </a:t>
            </a:r>
            <a:r>
              <a:rPr lang="en-US" altLang="en-US" sz="1100" dirty="0"/>
              <a:t>conceived for the use in terrestrial remote sensing applications, NASA’s Hierarchical Segmentation (HSEG) software is used to enhance imaging in mammograms and </a:t>
            </a:r>
            <a:r>
              <a:rPr lang="en-US" altLang="en-US" sz="1100" dirty="0" smtClean="0"/>
              <a:t>X-rays.</a:t>
            </a:r>
          </a:p>
          <a:p>
            <a:r>
              <a:rPr lang="en-US" sz="1100" b="1" dirty="0" smtClean="0"/>
              <a:t>Fire </a:t>
            </a:r>
            <a:r>
              <a:rPr lang="en-US" sz="1100" b="1" dirty="0"/>
              <a:t>Fighter </a:t>
            </a:r>
            <a:r>
              <a:rPr lang="en-US" sz="1100" b="1" dirty="0" smtClean="0"/>
              <a:t>Gear - </a:t>
            </a:r>
            <a:r>
              <a:rPr lang="en-US" sz="1100" dirty="0" smtClean="0"/>
              <a:t>Much </a:t>
            </a:r>
            <a:r>
              <a:rPr lang="en-US" sz="1100" dirty="0"/>
              <a:t>of the fire fighter gear used in the U.S. is based on NASA’s development of lightweight, </a:t>
            </a:r>
            <a:r>
              <a:rPr lang="en-US" sz="1100" dirty="0" smtClean="0"/>
              <a:t>fire resistant </a:t>
            </a:r>
            <a:r>
              <a:rPr lang="en-US" sz="1100" dirty="0"/>
              <a:t>clothing.</a:t>
            </a:r>
          </a:p>
          <a:p>
            <a:r>
              <a:rPr lang="en-US" sz="1100" b="1" dirty="0" smtClean="0"/>
              <a:t>Airplane</a:t>
            </a:r>
            <a:r>
              <a:rPr lang="en-US" sz="1100" b="1" dirty="0"/>
              <a:t> </a:t>
            </a:r>
            <a:r>
              <a:rPr lang="en-US" sz="1100" b="1" dirty="0" smtClean="0"/>
              <a:t>Winglets - </a:t>
            </a:r>
            <a:r>
              <a:rPr lang="en-US" sz="1100" dirty="0" smtClean="0"/>
              <a:t>In </a:t>
            </a:r>
            <a:r>
              <a:rPr lang="en-US" sz="1100" dirty="0"/>
              <a:t>1977, NASA, Boeing, and the U.S. Air Force created winglets to reduce drag during flight. By 2010, the technology had saved 2 billion gallons of jet fuel. That’s a savings of $4 billion and 21.5 million tons of carbon dioxide emissions</a:t>
            </a:r>
            <a:r>
              <a:rPr lang="en-US" sz="1100" dirty="0" smtClean="0"/>
              <a:t>.</a:t>
            </a:r>
            <a:endParaRPr lang="en-US" sz="1100" dirty="0"/>
          </a:p>
        </p:txBody>
      </p:sp>
    </p:spTree>
    <p:extLst>
      <p:ext uri="{BB962C8B-B14F-4D97-AF65-F5344CB8AC3E}">
        <p14:creationId xmlns:p14="http://schemas.microsoft.com/office/powerpoint/2010/main" val="3179387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2308324"/>
          </a:xfrm>
          <a:prstGeom prst="rect">
            <a:avLst/>
          </a:prstGeom>
          <a:noFill/>
        </p:spPr>
        <p:txBody>
          <a:bodyPr wrap="square" rtlCol="0">
            <a:spAutoFit/>
          </a:bodyPr>
          <a:lstStyle/>
          <a:p>
            <a:r>
              <a:rPr lang="en-US" sz="1600" b="1" dirty="0">
                <a:solidFill>
                  <a:srgbClr val="4D4D4D"/>
                </a:solidFill>
                <a:latin typeface="+mn-lt"/>
              </a:rPr>
              <a:t>Importance of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Explain to your counselor why it is important to explore. Discuss the following: </a:t>
            </a:r>
          </a:p>
          <a:p>
            <a:pPr marL="800100" lvl="1" indent="-342900">
              <a:buFont typeface="+mj-lt"/>
              <a:buAutoNum type="alphaLcPeriod"/>
            </a:pPr>
            <a:r>
              <a:rPr lang="en-US" sz="1600" b="0" dirty="0">
                <a:solidFill>
                  <a:srgbClr val="4D4D4D"/>
                </a:solidFill>
                <a:latin typeface="+mn-lt"/>
              </a:rPr>
              <a:t>Why it is important for exploration to have a scientific basis </a:t>
            </a:r>
          </a:p>
          <a:p>
            <a:pPr marL="800100" lvl="1" indent="-342900">
              <a:buFont typeface="+mj-lt"/>
              <a:buAutoNum type="alphaLcPeriod"/>
            </a:pPr>
            <a:r>
              <a:rPr lang="en-US" sz="1600" b="0" dirty="0">
                <a:solidFill>
                  <a:srgbClr val="C00000"/>
                </a:solidFill>
                <a:latin typeface="+mn-lt"/>
              </a:rPr>
              <a:t>How explorers have aided in our understanding of our world </a:t>
            </a:r>
          </a:p>
          <a:p>
            <a:pPr marL="800100" lvl="1" indent="-342900">
              <a:buFont typeface="+mj-lt"/>
              <a:buAutoNum type="alphaLcPeriod"/>
            </a:pPr>
            <a:r>
              <a:rPr lang="en-US" sz="1600" b="0" dirty="0">
                <a:solidFill>
                  <a:srgbClr val="4D4D4D"/>
                </a:solidFill>
                <a:latin typeface="+mn-lt"/>
              </a:rPr>
              <a:t>What you think it takes to be an explorer </a:t>
            </a:r>
          </a:p>
          <a:p>
            <a:pPr lvl="1">
              <a:buFont typeface="+mj-lt"/>
              <a:buAutoNum type="alphaLcPeriod"/>
            </a:pPr>
            <a:endParaRPr lang="en-US" sz="1600" dirty="0">
              <a:solidFill>
                <a:srgbClr val="4D4D4D"/>
              </a:solidFill>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150730006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Space Exploration</a:t>
            </a:r>
            <a:endParaRPr lang="en-US" sz="3200" dirty="0"/>
          </a:p>
        </p:txBody>
      </p:sp>
      <p:sp>
        <p:nvSpPr>
          <p:cNvPr id="3" name="Content Placeholder 2"/>
          <p:cNvSpPr>
            <a:spLocks noGrp="1"/>
          </p:cNvSpPr>
          <p:nvPr>
            <p:ph idx="1"/>
          </p:nvPr>
        </p:nvSpPr>
        <p:spPr>
          <a:xfrm>
            <a:off x="1908175" y="4343400"/>
            <a:ext cx="6778625" cy="1935163"/>
          </a:xfrm>
        </p:spPr>
        <p:txBody>
          <a:bodyPr/>
          <a:lstStyle/>
          <a:p>
            <a:r>
              <a:rPr lang="en-US" sz="1800" dirty="0"/>
              <a:t>Space explorers discover new celestial bodies – including stars, planets, moons, asteroids, and comets – and observe the known ones. </a:t>
            </a:r>
          </a:p>
          <a:p>
            <a:r>
              <a:rPr lang="en-US" sz="1800" dirty="0"/>
              <a:t>New technologies for human spaceflight and robotic probes are constantly expanding the possibilities for the physical exploration of space.</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16287" y="1219200"/>
            <a:ext cx="3962400" cy="2971800"/>
          </a:xfrm>
          <a:prstGeom prst="rect">
            <a:avLst/>
          </a:prstGeom>
        </p:spPr>
      </p:pic>
    </p:spTree>
    <p:extLst>
      <p:ext uri="{BB962C8B-B14F-4D97-AF65-F5344CB8AC3E}">
        <p14:creationId xmlns:p14="http://schemas.microsoft.com/office/powerpoint/2010/main" val="23566897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Subterranean Exploration</a:t>
            </a:r>
            <a:endParaRPr lang="en-US" sz="3200" dirty="0"/>
          </a:p>
        </p:txBody>
      </p:sp>
      <p:sp>
        <p:nvSpPr>
          <p:cNvPr id="3" name="Content Placeholder 2"/>
          <p:cNvSpPr>
            <a:spLocks noGrp="1"/>
          </p:cNvSpPr>
          <p:nvPr>
            <p:ph idx="1"/>
          </p:nvPr>
        </p:nvSpPr>
        <p:spPr>
          <a:xfrm>
            <a:off x="1942042" y="4114800"/>
            <a:ext cx="6778625" cy="2049463"/>
          </a:xfrm>
        </p:spPr>
        <p:txBody>
          <a:bodyPr/>
          <a:lstStyle/>
          <a:p>
            <a:r>
              <a:rPr lang="en-US" sz="1800" dirty="0" smtClean="0"/>
              <a:t>Below ground discoveries of new animals and microscopic species are helping us understand the complex interactions of living things underground and how species adapt to lower levels of light and oxygen. </a:t>
            </a:r>
          </a:p>
          <a:p>
            <a:r>
              <a:rPr lang="en-US" sz="1800" dirty="0" smtClean="0"/>
              <a:t>Physical exploration is extending our knowledge of large underground cave systems.</a:t>
            </a:r>
            <a:endParaRPr lang="en-US" sz="18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9606" y="1195810"/>
            <a:ext cx="4267200" cy="2847023"/>
          </a:xfrm>
          <a:prstGeom prst="rect">
            <a:avLst/>
          </a:prstGeom>
        </p:spPr>
      </p:pic>
    </p:spTree>
    <p:extLst>
      <p:ext uri="{BB962C8B-B14F-4D97-AF65-F5344CB8AC3E}">
        <p14:creationId xmlns:p14="http://schemas.microsoft.com/office/powerpoint/2010/main" val="41593786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Polar Exploration</a:t>
            </a:r>
            <a:endParaRPr lang="en-US" sz="3200" dirty="0"/>
          </a:p>
        </p:txBody>
      </p:sp>
      <p:sp>
        <p:nvSpPr>
          <p:cNvPr id="3" name="Content Placeholder 2"/>
          <p:cNvSpPr>
            <a:spLocks noGrp="1"/>
          </p:cNvSpPr>
          <p:nvPr>
            <p:ph idx="1"/>
          </p:nvPr>
        </p:nvSpPr>
        <p:spPr>
          <a:xfrm>
            <a:off x="1908175" y="4267200"/>
            <a:ext cx="6778625" cy="2163763"/>
          </a:xfrm>
        </p:spPr>
        <p:txBody>
          <a:bodyPr/>
          <a:lstStyle/>
          <a:p>
            <a:r>
              <a:rPr lang="en-US" sz="1800" dirty="0" smtClean="0"/>
              <a:t>Environmental science studies are being done in both polar regions.</a:t>
            </a:r>
          </a:p>
          <a:p>
            <a:r>
              <a:rPr lang="en-US" sz="1800" dirty="0" smtClean="0"/>
              <a:t>Permanent international research stations in Antarctica study marine life, environmental changes, the effects of ocean currents, and other topics and sciences including weather, geology, and paleontology.</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2487" y="1219200"/>
            <a:ext cx="3810000" cy="2857500"/>
          </a:xfrm>
          <a:prstGeom prst="rect">
            <a:avLst/>
          </a:prstGeom>
        </p:spPr>
      </p:pic>
    </p:spTree>
    <p:extLst>
      <p:ext uri="{BB962C8B-B14F-4D97-AF65-F5344CB8AC3E}">
        <p14:creationId xmlns:p14="http://schemas.microsoft.com/office/powerpoint/2010/main" val="1271405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16933"/>
            <a:ext cx="6707187" cy="1143000"/>
          </a:xfrm>
        </p:spPr>
        <p:txBody>
          <a:bodyPr/>
          <a:lstStyle/>
          <a:p>
            <a:r>
              <a:rPr lang="en-US" sz="3200" dirty="0" smtClean="0"/>
              <a:t>Tropical Exploration</a:t>
            </a:r>
            <a:endParaRPr lang="en-US" sz="3200" dirty="0"/>
          </a:p>
        </p:txBody>
      </p:sp>
      <p:sp>
        <p:nvSpPr>
          <p:cNvPr id="3" name="Content Placeholder 2"/>
          <p:cNvSpPr>
            <a:spLocks noGrp="1"/>
          </p:cNvSpPr>
          <p:nvPr>
            <p:ph idx="1"/>
          </p:nvPr>
        </p:nvSpPr>
        <p:spPr>
          <a:xfrm>
            <a:off x="1979613" y="3352800"/>
            <a:ext cx="6778625" cy="3306763"/>
          </a:xfrm>
        </p:spPr>
        <p:txBody>
          <a:bodyPr/>
          <a:lstStyle/>
          <a:p>
            <a:r>
              <a:rPr lang="en-US" sz="1800" dirty="0" smtClean="0"/>
              <a:t>Up to two-thirds of all known plants and animals live in the lush rain forests of the tropics. </a:t>
            </a:r>
          </a:p>
          <a:p>
            <a:r>
              <a:rPr lang="en-US" sz="1800" dirty="0" smtClean="0"/>
              <a:t>New discoveries are constantly added to the millions of species that are known to live in rain forests.</a:t>
            </a:r>
          </a:p>
          <a:p>
            <a:r>
              <a:rPr lang="en-US" sz="1800" dirty="0" smtClean="0"/>
              <a:t>Increasing deforestation poses problems that require significant research and exploration to understand the effects of the destruction and to find practical solutions to balance or prevent such loss.</a:t>
            </a:r>
          </a:p>
          <a:p>
            <a:r>
              <a:rPr lang="en-US" sz="1800" dirty="0" smtClean="0"/>
              <a:t>Bioprospecting is the search for plant and animal species from which valuable new products and medicines can be obtained.</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6129" y="914400"/>
            <a:ext cx="3634154" cy="2362200"/>
          </a:xfrm>
          <a:prstGeom prst="rect">
            <a:avLst/>
          </a:prstGeom>
        </p:spPr>
      </p:pic>
    </p:spTree>
    <p:extLst>
      <p:ext uri="{BB962C8B-B14F-4D97-AF65-F5344CB8AC3E}">
        <p14:creationId xmlns:p14="http://schemas.microsoft.com/office/powerpoint/2010/main" val="39189742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Marine Exploration</a:t>
            </a:r>
            <a:endParaRPr lang="en-US" sz="3200" dirty="0"/>
          </a:p>
        </p:txBody>
      </p:sp>
      <p:sp>
        <p:nvSpPr>
          <p:cNvPr id="3" name="Content Placeholder 2"/>
          <p:cNvSpPr>
            <a:spLocks noGrp="1"/>
          </p:cNvSpPr>
          <p:nvPr>
            <p:ph idx="1"/>
          </p:nvPr>
        </p:nvSpPr>
        <p:spPr>
          <a:xfrm>
            <a:off x="1942042" y="4038600"/>
            <a:ext cx="6778625" cy="2392363"/>
          </a:xfrm>
        </p:spPr>
        <p:txBody>
          <a:bodyPr/>
          <a:lstStyle/>
          <a:p>
            <a:r>
              <a:rPr lang="en-US" sz="1800" dirty="0" smtClean="0"/>
              <a:t>Some ocean explorers search beneath the waves to locate and identify historic shipwrecks.</a:t>
            </a:r>
          </a:p>
          <a:p>
            <a:r>
              <a:rPr lang="en-US" sz="1800" dirty="0" smtClean="0"/>
              <a:t>Other marine researchers seek sustainable fishing and food sources, track the environmental effects of ocean pollution, study the effects of ocean currents on climate, seek to understand and protect coral reefs, or do geological research on the seafloor.</a:t>
            </a:r>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8980" y="1219200"/>
            <a:ext cx="4037013" cy="2731814"/>
          </a:xfrm>
          <a:prstGeom prst="rect">
            <a:avLst/>
          </a:prstGeom>
        </p:spPr>
      </p:pic>
    </p:spTree>
    <p:extLst>
      <p:ext uri="{BB962C8B-B14F-4D97-AF65-F5344CB8AC3E}">
        <p14:creationId xmlns:p14="http://schemas.microsoft.com/office/powerpoint/2010/main" val="384155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a:buFont typeface="+mj-lt"/>
              <a:buAutoNum type="arabicPeriod" startAt="4"/>
            </a:pPr>
            <a:r>
              <a:rPr lang="en-US" sz="1400" b="1" dirty="0" smtClean="0">
                <a:solidFill>
                  <a:schemeClr val="bg1"/>
                </a:solidFill>
              </a:rPr>
              <a:t>Real-Life Exploration. </a:t>
            </a:r>
            <a:r>
              <a:rPr lang="en-US" sz="1400" dirty="0" smtClean="0">
                <a:solidFill>
                  <a:schemeClr val="bg1"/>
                </a:solidFill>
              </a:rPr>
              <a:t/>
            </a:r>
            <a:br>
              <a:rPr lang="en-US" sz="1400" dirty="0" smtClean="0">
                <a:solidFill>
                  <a:schemeClr val="bg1"/>
                </a:solidFill>
              </a:rPr>
            </a:br>
            <a:r>
              <a:rPr lang="en-US" sz="1400" dirty="0" smtClean="0">
                <a:solidFill>
                  <a:schemeClr val="bg1"/>
                </a:solidFill>
              </a:rPr>
              <a:t>Do ONE of the following: </a:t>
            </a:r>
          </a:p>
          <a:p>
            <a:pPr lvl="1">
              <a:buFont typeface="+mj-lt"/>
              <a:buAutoNum type="alphaLcPeriod"/>
            </a:pPr>
            <a:r>
              <a:rPr lang="en-US" sz="1400" b="0" dirty="0" smtClean="0">
                <a:solidFill>
                  <a:schemeClr val="bg1"/>
                </a:solidFill>
              </a:rPr>
              <a:t>Learn about a living explorer. Create a short report or presentation (verbal, written, or multimedia slide presentation) on this individual's objectives and the achievements of one of the explorer's expeditions. Share what you have learned with your counselor and unit. </a:t>
            </a:r>
          </a:p>
          <a:p>
            <a:pPr lvl="1">
              <a:buFont typeface="+mj-lt"/>
              <a:buAutoNum type="alphaLcPeriod"/>
            </a:pPr>
            <a:r>
              <a:rPr lang="en-US" sz="1400" b="0" dirty="0" smtClean="0">
                <a:solidFill>
                  <a:schemeClr val="bg1"/>
                </a:solidFill>
              </a:rPr>
              <a:t>Learn about an actual scientific exploration expedition. Gather information about the mission objectives and the expedition's most interesting or important discoveries. Share what you have learned with your counselor and unit. Tell how the information gained from this expedition helped scientists answer important questions. </a:t>
            </a:r>
          </a:p>
          <a:p>
            <a:pPr lvl="1">
              <a:buFont typeface="+mj-lt"/>
              <a:buAutoNum type="alphaLcPeriod"/>
            </a:pPr>
            <a:r>
              <a:rPr lang="en-US" sz="1400" b="0" dirty="0" smtClean="0">
                <a:solidFill>
                  <a:schemeClr val="bg1"/>
                </a:solidFill>
              </a:rPr>
              <a:t>Learn about types of exploration that may take place in a laboratory or scientific research facility (medicine, biology, chemistry, physics, astronomy, etc.). Explain to your counselor how laboratory research and exploration are similar to field research and exploration. </a:t>
            </a:r>
            <a:endParaRPr lang="en-US" sz="1400" b="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extLst>
      <p:ext uri="{BB962C8B-B14F-4D97-AF65-F5344CB8AC3E}">
        <p14:creationId xmlns:p14="http://schemas.microsoft.com/office/powerpoint/2010/main" val="2816118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High Altitude Exploration</a:t>
            </a:r>
            <a:endParaRPr lang="en-US" sz="3200" dirty="0"/>
          </a:p>
        </p:txBody>
      </p:sp>
      <p:sp>
        <p:nvSpPr>
          <p:cNvPr id="3" name="Content Placeholder 2"/>
          <p:cNvSpPr>
            <a:spLocks noGrp="1"/>
          </p:cNvSpPr>
          <p:nvPr>
            <p:ph idx="1"/>
          </p:nvPr>
        </p:nvSpPr>
        <p:spPr/>
        <p:txBody>
          <a:bodyPr/>
          <a:lstStyle/>
          <a:p>
            <a:r>
              <a:rPr lang="en-US" sz="1800" dirty="0" smtClean="0"/>
              <a:t>High-altitude explores may identify and analyze mineral resources in the mountains or weather patterns and their effects on environment.</a:t>
            </a:r>
          </a:p>
          <a:p>
            <a:r>
              <a:rPr lang="en-US" sz="1800" dirty="0" smtClean="0"/>
              <a:t>Researchers study the effects of thin air on the human body and brain.</a:t>
            </a:r>
            <a:endParaRPr lang="en-US" sz="1800" dirty="0"/>
          </a:p>
        </p:txBody>
      </p:sp>
      <p:pic>
        <p:nvPicPr>
          <p:cNvPr id="5" name="Picture 4"/>
          <p:cNvPicPr>
            <a:picLocks noChangeAspect="1"/>
          </p:cNvPicPr>
          <p:nvPr/>
        </p:nvPicPr>
        <p:blipFill>
          <a:blip r:embed="rId2"/>
          <a:stretch>
            <a:fillRect/>
          </a:stretch>
        </p:blipFill>
        <p:spPr>
          <a:xfrm>
            <a:off x="3011487" y="3276600"/>
            <a:ext cx="4572000" cy="3062619"/>
          </a:xfrm>
          <a:prstGeom prst="rect">
            <a:avLst/>
          </a:prstGeom>
        </p:spPr>
      </p:pic>
    </p:spTree>
    <p:extLst>
      <p:ext uri="{BB962C8B-B14F-4D97-AF65-F5344CB8AC3E}">
        <p14:creationId xmlns:p14="http://schemas.microsoft.com/office/powerpoint/2010/main" val="34344293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Geological Exploration</a:t>
            </a:r>
            <a:endParaRPr lang="en-US" sz="3200" dirty="0"/>
          </a:p>
        </p:txBody>
      </p:sp>
      <p:sp>
        <p:nvSpPr>
          <p:cNvPr id="3" name="Content Placeholder 2"/>
          <p:cNvSpPr>
            <a:spLocks noGrp="1"/>
          </p:cNvSpPr>
          <p:nvPr>
            <p:ph idx="1"/>
          </p:nvPr>
        </p:nvSpPr>
        <p:spPr>
          <a:xfrm>
            <a:off x="1908175" y="1600200"/>
            <a:ext cx="3730625" cy="4525963"/>
          </a:xfrm>
        </p:spPr>
        <p:txBody>
          <a:bodyPr/>
          <a:lstStyle/>
          <a:p>
            <a:r>
              <a:rPr lang="en-US" sz="1800" dirty="0" smtClean="0"/>
              <a:t>Early geological explores were mostly interested in describing geographic features and searching for riches.</a:t>
            </a:r>
          </a:p>
          <a:p>
            <a:r>
              <a:rPr lang="en-US" sz="1800" dirty="0" smtClean="0"/>
              <a:t>The emphasis now is on greater understanding of our world and more efficient, sustainable use of natural resources.</a:t>
            </a:r>
          </a:p>
          <a:p>
            <a:r>
              <a:rPr lang="en-US" sz="1800" dirty="0" smtClean="0"/>
              <a:t>Oil and mineral exploration continues to be of vital importance.</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8800" y="1600200"/>
            <a:ext cx="3286125" cy="2457450"/>
          </a:xfrm>
          <a:prstGeom prst="rect">
            <a:avLst/>
          </a:prstGeom>
        </p:spPr>
      </p:pic>
    </p:spTree>
    <p:extLst>
      <p:ext uri="{BB962C8B-B14F-4D97-AF65-F5344CB8AC3E}">
        <p14:creationId xmlns:p14="http://schemas.microsoft.com/office/powerpoint/2010/main" val="23584775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Anthropology and Exploration</a:t>
            </a:r>
            <a:endParaRPr lang="en-US" sz="3200" dirty="0"/>
          </a:p>
        </p:txBody>
      </p:sp>
      <p:sp>
        <p:nvSpPr>
          <p:cNvPr id="3" name="Content Placeholder 2"/>
          <p:cNvSpPr>
            <a:spLocks noGrp="1"/>
          </p:cNvSpPr>
          <p:nvPr>
            <p:ph idx="1"/>
          </p:nvPr>
        </p:nvSpPr>
        <p:spPr>
          <a:xfrm>
            <a:off x="1899708" y="2895600"/>
            <a:ext cx="6778625" cy="3810000"/>
          </a:xfrm>
        </p:spPr>
        <p:txBody>
          <a:bodyPr/>
          <a:lstStyle/>
          <a:p>
            <a:r>
              <a:rPr lang="en-US" sz="1800" dirty="0" smtClean="0"/>
              <a:t>Anthropology is the study of humans, both ancient and modern. </a:t>
            </a:r>
          </a:p>
          <a:p>
            <a:r>
              <a:rPr lang="en-US" sz="1800" dirty="0" smtClean="0"/>
              <a:t>Anthropology connects to the social and biological sciences and commonly is divided into broad categories of cultural anthropology, biological or physical anthropology, archaeology, and linguistics.</a:t>
            </a:r>
          </a:p>
          <a:p>
            <a:r>
              <a:rPr lang="en-US" sz="1800" dirty="0" smtClean="0"/>
              <a:t>Cultural anthropologists examine social patterns and how people live together in particular places, and study differences and similarities of race, class, gender, and nationality.</a:t>
            </a:r>
          </a:p>
          <a:p>
            <a:r>
              <a:rPr lang="en-US" sz="1800" dirty="0" smtClean="0"/>
              <a:t>This type of research and exploration often involves living among the group being studied and observing their practices in everyday life.</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7101" y="914400"/>
            <a:ext cx="2763837" cy="1916260"/>
          </a:xfrm>
          <a:prstGeom prst="rect">
            <a:avLst/>
          </a:prstGeom>
        </p:spPr>
      </p:pic>
    </p:spTree>
    <p:extLst>
      <p:ext uri="{BB962C8B-B14F-4D97-AF65-F5344CB8AC3E}">
        <p14:creationId xmlns:p14="http://schemas.microsoft.com/office/powerpoint/2010/main" val="24765683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3</a:t>
            </a:r>
            <a:endParaRPr lang="en-US" sz="3600" dirty="0">
              <a:solidFill>
                <a:srgbClr val="4D4D4D"/>
              </a:solidFill>
            </a:endParaRPr>
          </a:p>
        </p:txBody>
      </p:sp>
      <p:sp>
        <p:nvSpPr>
          <p:cNvPr id="4" name="TextBox 3"/>
          <p:cNvSpPr txBox="1"/>
          <p:nvPr/>
        </p:nvSpPr>
        <p:spPr>
          <a:xfrm>
            <a:off x="2286000" y="1752600"/>
            <a:ext cx="6096000" cy="2308324"/>
          </a:xfrm>
          <a:prstGeom prst="rect">
            <a:avLst/>
          </a:prstGeom>
          <a:noFill/>
        </p:spPr>
        <p:txBody>
          <a:bodyPr wrap="square" rtlCol="0">
            <a:spAutoFit/>
          </a:bodyPr>
          <a:lstStyle/>
          <a:p>
            <a:r>
              <a:rPr lang="en-US" sz="1600" b="1" dirty="0">
                <a:solidFill>
                  <a:srgbClr val="4D4D4D"/>
                </a:solidFill>
                <a:latin typeface="+mn-lt"/>
              </a:rPr>
              <a:t>Importance of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Explain to your counselor why it is important to explore. Discuss the following: </a:t>
            </a:r>
          </a:p>
          <a:p>
            <a:pPr marL="800100" lvl="1" indent="-342900">
              <a:buFont typeface="+mj-lt"/>
              <a:buAutoNum type="alphaLcPeriod"/>
            </a:pPr>
            <a:r>
              <a:rPr lang="en-US" sz="1600" b="0" dirty="0">
                <a:solidFill>
                  <a:srgbClr val="4D4D4D"/>
                </a:solidFill>
                <a:latin typeface="+mn-lt"/>
              </a:rPr>
              <a:t>Why it is important for exploration to have a scientific basis </a:t>
            </a:r>
          </a:p>
          <a:p>
            <a:pPr marL="800100" lvl="1" indent="-342900">
              <a:buFont typeface="+mj-lt"/>
              <a:buAutoNum type="alphaLcPeriod"/>
            </a:pPr>
            <a:r>
              <a:rPr lang="en-US" sz="1600" b="0" dirty="0">
                <a:solidFill>
                  <a:srgbClr val="4D4D4D"/>
                </a:solidFill>
                <a:latin typeface="+mn-lt"/>
              </a:rPr>
              <a:t>How explorers have aided in our understanding of our world </a:t>
            </a:r>
          </a:p>
          <a:p>
            <a:pPr marL="800100" lvl="1" indent="-342900">
              <a:buFont typeface="+mj-lt"/>
              <a:buAutoNum type="alphaLcPeriod"/>
            </a:pPr>
            <a:r>
              <a:rPr lang="en-US" sz="1600" b="0" dirty="0">
                <a:solidFill>
                  <a:srgbClr val="C00000"/>
                </a:solidFill>
                <a:latin typeface="+mn-lt"/>
              </a:rPr>
              <a:t>What you think it takes to be an explorer </a:t>
            </a:r>
          </a:p>
          <a:p>
            <a:pPr lvl="1">
              <a:buFont typeface="+mj-lt"/>
              <a:buAutoNum type="alphaLcPeriod"/>
            </a:pPr>
            <a:endParaRPr lang="en-US" sz="1600" b="0" dirty="0">
              <a:solidFill>
                <a:srgbClr val="4D4D4D"/>
              </a:solidFill>
              <a:latin typeface="+mn-lt"/>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31509182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274638"/>
            <a:ext cx="6778625" cy="1143000"/>
          </a:xfrm>
        </p:spPr>
        <p:txBody>
          <a:bodyPr/>
          <a:lstStyle/>
          <a:p>
            <a:r>
              <a:rPr lang="en-US" sz="2800" dirty="0" smtClean="0"/>
              <a:t>What Does It Take to Be an Explorer</a:t>
            </a:r>
            <a:endParaRPr lang="en-US" sz="2800" dirty="0"/>
          </a:p>
        </p:txBody>
      </p:sp>
      <p:sp>
        <p:nvSpPr>
          <p:cNvPr id="3" name="Content Placeholder 2"/>
          <p:cNvSpPr>
            <a:spLocks noGrp="1"/>
          </p:cNvSpPr>
          <p:nvPr>
            <p:ph idx="1"/>
          </p:nvPr>
        </p:nvSpPr>
        <p:spPr>
          <a:xfrm>
            <a:off x="1908175" y="3962400"/>
            <a:ext cx="7235825" cy="2667000"/>
          </a:xfrm>
        </p:spPr>
        <p:txBody>
          <a:bodyPr/>
          <a:lstStyle/>
          <a:p>
            <a:r>
              <a:rPr lang="en-US" sz="1800" dirty="0" smtClean="0"/>
              <a:t>Exploration is incredibly diverse with many different areas.</a:t>
            </a:r>
          </a:p>
          <a:p>
            <a:r>
              <a:rPr lang="en-US" sz="1800" dirty="0" smtClean="0"/>
              <a:t>However, explorers seem to have certain traits in common:</a:t>
            </a:r>
          </a:p>
          <a:p>
            <a:pPr lvl="1"/>
            <a:r>
              <a:rPr lang="en-US" sz="1400" dirty="0" smtClean="0"/>
              <a:t>Inquisitiveness; continuously asking questions and seeking answers.</a:t>
            </a:r>
          </a:p>
          <a:p>
            <a:pPr lvl="1"/>
            <a:r>
              <a:rPr lang="en-US" sz="1400" dirty="0" smtClean="0"/>
              <a:t>Passion about the subjects of their exploration and driven by a desire to learn, understand, explain, and share their findings. </a:t>
            </a:r>
          </a:p>
          <a:p>
            <a:pPr lvl="1"/>
            <a:r>
              <a:rPr lang="en-US" sz="1400" dirty="0" smtClean="0"/>
              <a:t>Persistent in their quest; driven sometimes to go against conventional thought while standing by their convictions.</a:t>
            </a:r>
          </a:p>
          <a:p>
            <a:pPr lvl="1"/>
            <a:endParaRPr lang="en-US" sz="1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9607" y="1219200"/>
            <a:ext cx="4175760" cy="2609850"/>
          </a:xfrm>
          <a:prstGeom prst="rect">
            <a:avLst/>
          </a:prstGeom>
        </p:spPr>
      </p:pic>
    </p:spTree>
    <p:extLst>
      <p:ext uri="{BB962C8B-B14F-4D97-AF65-F5344CB8AC3E}">
        <p14:creationId xmlns:p14="http://schemas.microsoft.com/office/powerpoint/2010/main" val="21634044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1" y="274638"/>
            <a:ext cx="6858000" cy="1143000"/>
          </a:xfrm>
        </p:spPr>
        <p:txBody>
          <a:bodyPr/>
          <a:lstStyle/>
          <a:p>
            <a:r>
              <a:rPr lang="en-US" sz="2800" dirty="0"/>
              <a:t>What Does It Take to Be an Explorer</a:t>
            </a:r>
          </a:p>
        </p:txBody>
      </p:sp>
      <p:sp>
        <p:nvSpPr>
          <p:cNvPr id="3" name="Content Placeholder 2"/>
          <p:cNvSpPr>
            <a:spLocks noGrp="1"/>
          </p:cNvSpPr>
          <p:nvPr>
            <p:ph idx="1"/>
          </p:nvPr>
        </p:nvSpPr>
        <p:spPr>
          <a:xfrm>
            <a:off x="1828801" y="2743200"/>
            <a:ext cx="6778625" cy="3733800"/>
          </a:xfrm>
        </p:spPr>
        <p:txBody>
          <a:bodyPr/>
          <a:lstStyle/>
          <a:p>
            <a:r>
              <a:rPr lang="en-US" sz="1800" dirty="0" smtClean="0"/>
              <a:t>Explorers are also:</a:t>
            </a:r>
            <a:endParaRPr lang="en-US" sz="1800" dirty="0"/>
          </a:p>
          <a:p>
            <a:pPr lvl="1"/>
            <a:r>
              <a:rPr lang="en-US" sz="1400" dirty="0" smtClean="0"/>
              <a:t>leaders</a:t>
            </a:r>
            <a:r>
              <a:rPr lang="en-US" sz="1400" dirty="0"/>
              <a:t>.</a:t>
            </a:r>
          </a:p>
          <a:p>
            <a:pPr lvl="1"/>
            <a:r>
              <a:rPr lang="en-US" sz="1400" dirty="0" smtClean="0"/>
              <a:t>problem </a:t>
            </a:r>
            <a:r>
              <a:rPr lang="en-US" sz="1400" dirty="0"/>
              <a:t>solvers.</a:t>
            </a:r>
          </a:p>
          <a:p>
            <a:pPr lvl="1"/>
            <a:r>
              <a:rPr lang="en-US" sz="1400" dirty="0" smtClean="0"/>
              <a:t>informed</a:t>
            </a:r>
            <a:r>
              <a:rPr lang="en-US" sz="1400" dirty="0"/>
              <a:t>, curious, and capable individuals who are committed to making the world a better place.</a:t>
            </a:r>
          </a:p>
          <a:p>
            <a:pPr lvl="1"/>
            <a:r>
              <a:rPr lang="en-US" sz="1400" dirty="0"/>
              <a:t>have a sense of responsibility and respect for other people, cultures, and the natural world.</a:t>
            </a:r>
          </a:p>
          <a:p>
            <a:pPr lvl="1"/>
            <a:r>
              <a:rPr lang="en-US" sz="1400" dirty="0" smtClean="0"/>
              <a:t>empowered </a:t>
            </a:r>
            <a:r>
              <a:rPr lang="en-US" sz="1400" dirty="0"/>
              <a:t>to make a difference, pursue bold ideas, and persist in the face of challenges.</a:t>
            </a:r>
          </a:p>
          <a:p>
            <a:pPr lvl="1"/>
            <a:r>
              <a:rPr lang="en-US" sz="1400" dirty="0"/>
              <a:t>observe, document, and engage with the world around them. </a:t>
            </a:r>
          </a:p>
          <a:p>
            <a:pPr lvl="1"/>
            <a:r>
              <a:rPr lang="en-US" sz="1400" dirty="0"/>
              <a:t>tell stories that inspire others.</a:t>
            </a:r>
          </a:p>
          <a:p>
            <a:pPr lvl="1"/>
            <a:r>
              <a:rPr lang="en-US" sz="1400" dirty="0"/>
              <a:t>create and foster a global community committed to a sustainable future.</a:t>
            </a:r>
          </a:p>
          <a:p>
            <a:pPr lvl="1"/>
            <a:r>
              <a:rPr lang="en-US" sz="1400" dirty="0" smtClean="0"/>
              <a:t>committed </a:t>
            </a:r>
            <a:r>
              <a:rPr lang="en-US" sz="1400" dirty="0"/>
              <a:t>to supporting diversity, equity, and inclusion in their respective fields.</a:t>
            </a: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1143000"/>
            <a:ext cx="3524250" cy="2360742"/>
          </a:xfrm>
          <a:prstGeom prst="rect">
            <a:avLst/>
          </a:prstGeom>
        </p:spPr>
      </p:pic>
    </p:spTree>
    <p:extLst>
      <p:ext uri="{BB962C8B-B14F-4D97-AF65-F5344CB8AC3E}">
        <p14:creationId xmlns:p14="http://schemas.microsoft.com/office/powerpoint/2010/main" val="34806867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328370"/>
            <a:ext cx="66294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143000"/>
            <a:ext cx="6096000" cy="5262979"/>
          </a:xfrm>
          <a:prstGeom prst="rect">
            <a:avLst/>
          </a:prstGeom>
          <a:noFill/>
        </p:spPr>
        <p:txBody>
          <a:bodyPr wrap="square" rtlCol="0">
            <a:spAutoFit/>
          </a:bodyPr>
          <a:lstStyle/>
          <a:p>
            <a:r>
              <a:rPr lang="en-US" sz="1600" b="1" dirty="0">
                <a:solidFill>
                  <a:srgbClr val="4D4D4D"/>
                </a:solidFill>
                <a:latin typeface="+mn-lt"/>
              </a:rPr>
              <a:t>Real-Life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Do ONE of the following: </a:t>
            </a:r>
          </a:p>
          <a:p>
            <a:pPr marL="800100" lvl="1" indent="-342900">
              <a:buFont typeface="+mj-lt"/>
              <a:buAutoNum type="alphaLcPeriod"/>
            </a:pPr>
            <a:r>
              <a:rPr lang="en-US" sz="1600" b="0" dirty="0">
                <a:solidFill>
                  <a:srgbClr val="C00000"/>
                </a:solidFill>
                <a:latin typeface="+mn-lt"/>
              </a:rPr>
              <a:t>Learn about a living explorer. Create a short report or presentation (verbal, written, or multimedia slide presentation) on this individual's objectives and the achievements of one of the explorer's expeditions. Share what you have learned with your counselor and unit. </a:t>
            </a:r>
          </a:p>
          <a:p>
            <a:pPr marL="800100" lvl="1" indent="-342900">
              <a:buFont typeface="+mj-lt"/>
              <a:buAutoNum type="alphaLcPeriod"/>
            </a:pPr>
            <a:r>
              <a:rPr lang="en-US" sz="1600" b="0" dirty="0">
                <a:solidFill>
                  <a:srgbClr val="4D4D4D"/>
                </a:solidFill>
                <a:latin typeface="+mn-lt"/>
              </a:rPr>
              <a:t>Learn about an actual scientific exploration expedition. Gather information about the mission objectives and the expedition's most interesting or important discoveries. Share what you have learned with your counselor and unit. Tell how the information gained from this expedition helped scientists answer important questions. </a:t>
            </a:r>
          </a:p>
          <a:p>
            <a:pPr marL="800100" lvl="1" indent="-342900">
              <a:buFont typeface="+mj-lt"/>
              <a:buAutoNum type="alphaLcPeriod"/>
            </a:pPr>
            <a:r>
              <a:rPr lang="en-US" sz="1600" b="0" dirty="0">
                <a:solidFill>
                  <a:srgbClr val="4D4D4D"/>
                </a:solidFill>
                <a:latin typeface="+mn-lt"/>
              </a:rPr>
              <a:t>Learn about types of exploration that may take place in a laboratory or scientific research facility (medicine, biology, chemistry, physics, astronomy, etc.). Explain to your counselor how laboratory research and exploration are similar to field research and exploration.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153227"/>
            <a:ext cx="1047208" cy="1066248"/>
          </a:xfrm>
          <a:prstGeom prst="rect">
            <a:avLst/>
          </a:prstGeom>
        </p:spPr>
      </p:pic>
    </p:spTree>
    <p:extLst>
      <p:ext uri="{BB962C8B-B14F-4D97-AF65-F5344CB8AC3E}">
        <p14:creationId xmlns:p14="http://schemas.microsoft.com/office/powerpoint/2010/main" val="115161810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2"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352005" y="914400"/>
            <a:ext cx="3962400" cy="5784942"/>
          </a:xfrm>
          <a:prstGeom prst="rect">
            <a:avLst/>
          </a:prstGeom>
        </p:spPr>
      </p:pic>
    </p:spTree>
    <p:extLst>
      <p:ext uri="{BB962C8B-B14F-4D97-AF65-F5344CB8AC3E}">
        <p14:creationId xmlns:p14="http://schemas.microsoft.com/office/powerpoint/2010/main" val="21964309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352006" y="990600"/>
            <a:ext cx="3962400" cy="5742260"/>
          </a:xfrm>
          <a:prstGeom prst="rect">
            <a:avLst/>
          </a:prstGeom>
        </p:spPr>
      </p:pic>
    </p:spTree>
    <p:extLst>
      <p:ext uri="{BB962C8B-B14F-4D97-AF65-F5344CB8AC3E}">
        <p14:creationId xmlns:p14="http://schemas.microsoft.com/office/powerpoint/2010/main" val="420917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390106" y="990600"/>
            <a:ext cx="3886200" cy="5678612"/>
          </a:xfrm>
          <a:prstGeom prst="rect">
            <a:avLst/>
          </a:prstGeom>
        </p:spPr>
      </p:pic>
    </p:spTree>
    <p:extLst>
      <p:ext uri="{BB962C8B-B14F-4D97-AF65-F5344CB8AC3E}">
        <p14:creationId xmlns:p14="http://schemas.microsoft.com/office/powerpoint/2010/main" val="30442823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a:buFont typeface="+mj-lt"/>
              <a:buAutoNum type="arabicPeriod" startAt="5"/>
            </a:pPr>
            <a:r>
              <a:rPr lang="en-US" sz="1400" b="1" dirty="0" smtClean="0">
                <a:solidFill>
                  <a:schemeClr val="bg1"/>
                </a:solidFill>
              </a:rPr>
              <a:t>Exploration in Lab and Field. </a:t>
            </a:r>
            <a:r>
              <a:rPr lang="en-US" sz="1400" dirty="0" smtClean="0">
                <a:solidFill>
                  <a:schemeClr val="bg1"/>
                </a:solidFill>
              </a:rPr>
              <a:t/>
            </a:r>
            <a:br>
              <a:rPr lang="en-US" sz="1400" dirty="0" smtClean="0">
                <a:solidFill>
                  <a:schemeClr val="bg1"/>
                </a:solidFill>
              </a:rPr>
            </a:br>
            <a:r>
              <a:rPr lang="en-US" sz="1400" dirty="0" smtClean="0">
                <a:solidFill>
                  <a:schemeClr val="bg1"/>
                </a:solidFill>
              </a:rPr>
              <a:t>Do ONE of the following, and share what you learn with your counselor: </a:t>
            </a:r>
          </a:p>
          <a:p>
            <a:pPr lvl="1">
              <a:buFont typeface="+mj-lt"/>
              <a:buAutoNum type="alphaLcPeriod"/>
            </a:pPr>
            <a:r>
              <a:rPr lang="en-US" sz="1400" b="0" dirty="0" smtClean="0">
                <a:solidFill>
                  <a:schemeClr val="bg1"/>
                </a:solidFill>
              </a:rPr>
              <a:t>With your parent's permission and counselor's approval, visit either in person or via the internet an exploration sponsoring organization (such as The Explorers Club, National Geographic Society, Smithsonian Institution, Alpine Club, World Wildlife Fund, or similar organization). Find out what type(s) of exploration the organization supports. </a:t>
            </a:r>
          </a:p>
          <a:p>
            <a:pPr lvl="1">
              <a:buFont typeface="+mj-lt"/>
              <a:buAutoNum type="alphaLcPeriod"/>
            </a:pPr>
            <a:r>
              <a:rPr lang="en-US" sz="1400" b="0" dirty="0" smtClean="0">
                <a:solidFill>
                  <a:schemeClr val="bg1"/>
                </a:solidFill>
              </a:rPr>
              <a:t>With permission and approval, visit either in person or via the internet a science lab, astronomical observatory, medical research facility, or similar site. Learn what exploration is done in this facility. </a:t>
            </a:r>
          </a:p>
          <a:p>
            <a:endParaRPr lang="en-US"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extLst>
      <p:ext uri="{BB962C8B-B14F-4D97-AF65-F5344CB8AC3E}">
        <p14:creationId xmlns:p14="http://schemas.microsoft.com/office/powerpoint/2010/main" val="176052784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390106" y="990600"/>
            <a:ext cx="3886200" cy="5732949"/>
          </a:xfrm>
          <a:prstGeom prst="rect">
            <a:avLst/>
          </a:prstGeom>
        </p:spPr>
      </p:pic>
    </p:spTree>
    <p:extLst>
      <p:ext uri="{BB962C8B-B14F-4D97-AF65-F5344CB8AC3E}">
        <p14:creationId xmlns:p14="http://schemas.microsoft.com/office/powerpoint/2010/main" val="40656976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390106" y="990600"/>
            <a:ext cx="3886200" cy="5674329"/>
          </a:xfrm>
          <a:prstGeom prst="rect">
            <a:avLst/>
          </a:prstGeom>
        </p:spPr>
      </p:pic>
    </p:spTree>
    <p:extLst>
      <p:ext uri="{BB962C8B-B14F-4D97-AF65-F5344CB8AC3E}">
        <p14:creationId xmlns:p14="http://schemas.microsoft.com/office/powerpoint/2010/main" val="2642267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234548" y="1066800"/>
            <a:ext cx="4197316" cy="4876800"/>
          </a:xfrm>
          <a:prstGeom prst="rect">
            <a:avLst/>
          </a:prstGeom>
        </p:spPr>
      </p:pic>
    </p:spTree>
    <p:extLst>
      <p:ext uri="{BB962C8B-B14F-4D97-AF65-F5344CB8AC3E}">
        <p14:creationId xmlns:p14="http://schemas.microsoft.com/office/powerpoint/2010/main" val="2501857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2970388" y="1066800"/>
            <a:ext cx="4582760" cy="4817533"/>
          </a:xfrm>
          <a:prstGeom prst="rect">
            <a:avLst/>
          </a:prstGeom>
        </p:spPr>
      </p:pic>
    </p:spTree>
    <p:extLst>
      <p:ext uri="{BB962C8B-B14F-4D97-AF65-F5344CB8AC3E}">
        <p14:creationId xmlns:p14="http://schemas.microsoft.com/office/powerpoint/2010/main" val="6240223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437744" y="990600"/>
            <a:ext cx="3790923" cy="5562600"/>
          </a:xfrm>
          <a:prstGeom prst="rect">
            <a:avLst/>
          </a:prstGeom>
        </p:spPr>
      </p:pic>
    </p:spTree>
    <p:extLst>
      <p:ext uri="{BB962C8B-B14F-4D97-AF65-F5344CB8AC3E}">
        <p14:creationId xmlns:p14="http://schemas.microsoft.com/office/powerpoint/2010/main" val="119322570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8175" y="8467"/>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117198" y="1151467"/>
            <a:ext cx="4289139" cy="4525963"/>
          </a:xfrm>
          <a:prstGeom prst="rect">
            <a:avLst/>
          </a:prstGeom>
        </p:spPr>
      </p:pic>
    </p:spTree>
    <p:extLst>
      <p:ext uri="{BB962C8B-B14F-4D97-AF65-F5344CB8AC3E}">
        <p14:creationId xmlns:p14="http://schemas.microsoft.com/office/powerpoint/2010/main" val="3790949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80" y="0"/>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258873" y="1143000"/>
            <a:ext cx="4114800" cy="4989404"/>
          </a:xfrm>
          <a:prstGeom prst="rect">
            <a:avLst/>
          </a:prstGeom>
        </p:spPr>
      </p:pic>
    </p:spTree>
    <p:extLst>
      <p:ext uri="{BB962C8B-B14F-4D97-AF65-F5344CB8AC3E}">
        <p14:creationId xmlns:p14="http://schemas.microsoft.com/office/powerpoint/2010/main" val="6498542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8467"/>
            <a:ext cx="6707187" cy="1143000"/>
          </a:xfrm>
        </p:spPr>
        <p:txBody>
          <a:bodyPr/>
          <a:lstStyle/>
          <a:p>
            <a:r>
              <a:rPr lang="en-US" dirty="0" smtClean="0"/>
              <a:t>Living Explorers</a:t>
            </a:r>
            <a:endParaRPr lang="en-US" dirty="0"/>
          </a:p>
        </p:txBody>
      </p:sp>
      <p:pic>
        <p:nvPicPr>
          <p:cNvPr id="4" name="Content Placeholder 3"/>
          <p:cNvPicPr>
            <a:picLocks noGrp="1" noChangeAspect="1"/>
          </p:cNvPicPr>
          <p:nvPr>
            <p:ph idx="1"/>
          </p:nvPr>
        </p:nvPicPr>
        <p:blipFill>
          <a:blip r:embed="rId2"/>
          <a:stretch>
            <a:fillRect/>
          </a:stretch>
        </p:blipFill>
        <p:spPr>
          <a:xfrm>
            <a:off x="3199606" y="1066800"/>
            <a:ext cx="4267200" cy="5412700"/>
          </a:xfrm>
          <a:prstGeom prst="rect">
            <a:avLst/>
          </a:prstGeom>
        </p:spPr>
      </p:pic>
    </p:spTree>
    <p:extLst>
      <p:ext uri="{BB962C8B-B14F-4D97-AF65-F5344CB8AC3E}">
        <p14:creationId xmlns:p14="http://schemas.microsoft.com/office/powerpoint/2010/main" val="526881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328370"/>
            <a:ext cx="66294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143000"/>
            <a:ext cx="6096000" cy="5262979"/>
          </a:xfrm>
          <a:prstGeom prst="rect">
            <a:avLst/>
          </a:prstGeom>
          <a:noFill/>
        </p:spPr>
        <p:txBody>
          <a:bodyPr wrap="square" rtlCol="0">
            <a:spAutoFit/>
          </a:bodyPr>
          <a:lstStyle/>
          <a:p>
            <a:r>
              <a:rPr lang="en-US" sz="1600" b="1" dirty="0">
                <a:solidFill>
                  <a:srgbClr val="4D4D4D"/>
                </a:solidFill>
                <a:latin typeface="+mn-lt"/>
              </a:rPr>
              <a:t>Real-Life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Do ONE of the following: </a:t>
            </a:r>
          </a:p>
          <a:p>
            <a:pPr marL="800100" lvl="1" indent="-342900">
              <a:buFont typeface="+mj-lt"/>
              <a:buAutoNum type="alphaLcPeriod"/>
            </a:pPr>
            <a:r>
              <a:rPr lang="en-US" sz="1600" b="0" dirty="0">
                <a:solidFill>
                  <a:srgbClr val="4D4D4D"/>
                </a:solidFill>
                <a:latin typeface="+mn-lt"/>
              </a:rPr>
              <a:t>Learn about a living explorer. Create a short report or presentation (verbal, written, or multimedia slide presentation) on this individual's objectives and the achievements of one of the explorer's expeditions. Share what you have learned with your counselor and unit. </a:t>
            </a:r>
          </a:p>
          <a:p>
            <a:pPr marL="800100" lvl="1" indent="-342900">
              <a:buFont typeface="+mj-lt"/>
              <a:buAutoNum type="alphaLcPeriod"/>
            </a:pPr>
            <a:r>
              <a:rPr lang="en-US" sz="1600" b="0" dirty="0">
                <a:solidFill>
                  <a:srgbClr val="C00000"/>
                </a:solidFill>
                <a:latin typeface="+mn-lt"/>
              </a:rPr>
              <a:t>Learn about an actual scientific exploration expedition. Gather information about the mission objectives and the expedition's most interesting or important discoveries. Share what you have learned with your counselor and unit. Tell how the information gained from this expedition helped scientists answer important questions. </a:t>
            </a:r>
          </a:p>
          <a:p>
            <a:pPr marL="800100" lvl="1" indent="-342900">
              <a:buFont typeface="+mj-lt"/>
              <a:buAutoNum type="alphaLcPeriod"/>
            </a:pPr>
            <a:r>
              <a:rPr lang="en-US" sz="1600" b="0" dirty="0">
                <a:solidFill>
                  <a:srgbClr val="4D4D4D"/>
                </a:solidFill>
                <a:latin typeface="+mn-lt"/>
              </a:rPr>
              <a:t>Learn about types of exploration that may take place in a laboratory or scientific research facility (medicine, biology, chemistry, physics, astronomy, etc.). Explain to your counselor how laboratory research and exploration are similar to field research and exploration.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153227"/>
            <a:ext cx="1047208" cy="1066248"/>
          </a:xfrm>
          <a:prstGeom prst="rect">
            <a:avLst/>
          </a:prstGeom>
        </p:spPr>
      </p:pic>
    </p:spTree>
    <p:extLst>
      <p:ext uri="{BB962C8B-B14F-4D97-AF65-F5344CB8AC3E}">
        <p14:creationId xmlns:p14="http://schemas.microsoft.com/office/powerpoint/2010/main" val="401995568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Famous Scientific Exploration Expeditions</a:t>
            </a:r>
            <a:endParaRPr lang="en-US" sz="3200" dirty="0"/>
          </a:p>
        </p:txBody>
      </p:sp>
      <p:sp>
        <p:nvSpPr>
          <p:cNvPr id="3" name="Content Placeholder 2"/>
          <p:cNvSpPr>
            <a:spLocks noGrp="1"/>
          </p:cNvSpPr>
          <p:nvPr>
            <p:ph idx="1"/>
          </p:nvPr>
        </p:nvSpPr>
        <p:spPr/>
        <p:txBody>
          <a:bodyPr/>
          <a:lstStyle/>
          <a:p>
            <a:r>
              <a:rPr lang="en-US" sz="1800" dirty="0" smtClean="0"/>
              <a:t>With your parents permission, use the internet to learn </a:t>
            </a:r>
            <a:r>
              <a:rPr lang="en-US" sz="1800" dirty="0"/>
              <a:t>about an actual scientific exploration expedition. </a:t>
            </a:r>
            <a:endParaRPr lang="en-US" sz="1800" dirty="0" smtClean="0"/>
          </a:p>
          <a:p>
            <a:r>
              <a:rPr lang="en-US" sz="1800" dirty="0" smtClean="0"/>
              <a:t>Gather </a:t>
            </a:r>
            <a:r>
              <a:rPr lang="en-US" sz="1800" dirty="0"/>
              <a:t>information about the mission objectives and the expedition's most interesting or important discoveries. </a:t>
            </a:r>
            <a:endParaRPr lang="en-US" sz="1800" dirty="0" smtClean="0"/>
          </a:p>
          <a:p>
            <a:r>
              <a:rPr lang="en-US" sz="1800" dirty="0" smtClean="0"/>
              <a:t>Tell </a:t>
            </a:r>
            <a:r>
              <a:rPr lang="en-US" sz="1800" dirty="0"/>
              <a:t>how the information gained from this expedition helped scientists answer important questions</a:t>
            </a:r>
            <a:r>
              <a:rPr lang="en-US" sz="1800" dirty="0" smtClean="0"/>
              <a:t>.</a:t>
            </a:r>
          </a:p>
          <a:p>
            <a:r>
              <a:rPr lang="en-US" sz="1800" dirty="0" smtClean="0"/>
              <a:t>Some examples of famous scientific exploration expeditions include:</a:t>
            </a:r>
          </a:p>
          <a:p>
            <a:pPr lvl="1"/>
            <a:r>
              <a:rPr lang="en-US" sz="1400" dirty="0" smtClean="0"/>
              <a:t>Captain James Cook and the Endeavor, 1768-1771</a:t>
            </a:r>
            <a:r>
              <a:rPr lang="en-US" sz="1400" dirty="0"/>
              <a:t>. </a:t>
            </a:r>
            <a:endParaRPr lang="en-US" sz="1400" dirty="0" smtClean="0"/>
          </a:p>
          <a:p>
            <a:pPr lvl="1"/>
            <a:r>
              <a:rPr lang="en-US" sz="1400" dirty="0" smtClean="0"/>
              <a:t>Lewis </a:t>
            </a:r>
            <a:r>
              <a:rPr lang="en-US" sz="1400" dirty="0"/>
              <a:t>and Clark expedition, 1803-1806.</a:t>
            </a:r>
          </a:p>
          <a:p>
            <a:pPr lvl="1"/>
            <a:r>
              <a:rPr lang="en-US" sz="1400" dirty="0" smtClean="0"/>
              <a:t>Charles Darwin and the voyage of the Beagle, 1831-1836.</a:t>
            </a:r>
          </a:p>
          <a:p>
            <a:pPr lvl="1"/>
            <a:r>
              <a:rPr lang="en-US" sz="1400" dirty="0" smtClean="0"/>
              <a:t>The HMS Challenger Expedition, 1873-1876.</a:t>
            </a:r>
          </a:p>
          <a:p>
            <a:pPr lvl="1"/>
            <a:r>
              <a:rPr lang="en-US" sz="1400" dirty="0" smtClean="0"/>
              <a:t>Amundson expedition to the South Pole, 1912.</a:t>
            </a:r>
          </a:p>
          <a:p>
            <a:pPr lvl="1"/>
            <a:r>
              <a:rPr lang="en-US" sz="1400" dirty="0"/>
              <a:t>Thor Heyerdahl </a:t>
            </a:r>
            <a:r>
              <a:rPr lang="en-US" sz="1400" dirty="0" smtClean="0"/>
              <a:t>and </a:t>
            </a:r>
            <a:r>
              <a:rPr lang="en-US" sz="1400" dirty="0"/>
              <a:t>the </a:t>
            </a:r>
            <a:r>
              <a:rPr lang="en-US" sz="1400" i="1" dirty="0" err="1" smtClean="0"/>
              <a:t>Kon-Tiki</a:t>
            </a:r>
            <a:r>
              <a:rPr lang="en-US" sz="1400" dirty="0"/>
              <a:t> </a:t>
            </a:r>
            <a:r>
              <a:rPr lang="en-US" sz="1400" dirty="0" smtClean="0"/>
              <a:t>expedition, 1947.</a:t>
            </a:r>
            <a:endParaRPr lang="en-US" sz="1400" dirty="0"/>
          </a:p>
        </p:txBody>
      </p:sp>
    </p:spTree>
    <p:extLst>
      <p:ext uri="{BB962C8B-B14F-4D97-AF65-F5344CB8AC3E}">
        <p14:creationId xmlns:p14="http://schemas.microsoft.com/office/powerpoint/2010/main" val="25193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lvl="0" eaLnBrk="0" hangingPunct="0">
              <a:spcBef>
                <a:spcPct val="0"/>
              </a:spcBef>
              <a:buFont typeface="+mj-lt"/>
              <a:buAutoNum type="arabicPeriod" startAt="6"/>
            </a:pPr>
            <a:r>
              <a:rPr lang="en-US" altLang="en-US" sz="1400" b="1" dirty="0" smtClean="0">
                <a:solidFill>
                  <a:schemeClr val="bg1"/>
                </a:solidFill>
              </a:rPr>
              <a:t>Expedition Planning. </a:t>
            </a:r>
            <a:r>
              <a:rPr lang="en-US" altLang="en-US" sz="1400" dirty="0" smtClean="0">
                <a:solidFill>
                  <a:schemeClr val="bg1"/>
                </a:solidFill>
              </a:rPr>
              <a:t/>
            </a:r>
            <a:br>
              <a:rPr lang="en-US" altLang="en-US" sz="1400" dirty="0" smtClean="0">
                <a:solidFill>
                  <a:schemeClr val="bg1"/>
                </a:solidFill>
              </a:rPr>
            </a:br>
            <a:r>
              <a:rPr lang="en-US" altLang="en-US" sz="1400" dirty="0" smtClean="0">
                <a:solidFill>
                  <a:schemeClr val="bg1"/>
                </a:solidFill>
              </a:rPr>
              <a:t>Discuss with your counselor each of the following steps for conducting a successful exploration activity. Explain the need for each step. </a:t>
            </a:r>
          </a:p>
          <a:p>
            <a:pPr lvl="1" eaLnBrk="0" hangingPunct="0">
              <a:spcBef>
                <a:spcPct val="0"/>
              </a:spcBef>
              <a:buFont typeface="+mj-lt"/>
              <a:buAutoNum type="alphaLcPeriod"/>
            </a:pPr>
            <a:r>
              <a:rPr lang="en-US" altLang="en-US" sz="1400" b="0" dirty="0" smtClean="0">
                <a:solidFill>
                  <a:schemeClr val="bg1"/>
                </a:solidFill>
              </a:rPr>
              <a:t>Identify the objectives (establish goals). </a:t>
            </a:r>
          </a:p>
          <a:p>
            <a:pPr lvl="1" eaLnBrk="0" hangingPunct="0">
              <a:spcBef>
                <a:spcPct val="0"/>
              </a:spcBef>
              <a:buFont typeface="+mj-lt"/>
              <a:buAutoNum type="alphaLcPeriod"/>
            </a:pPr>
            <a:r>
              <a:rPr lang="en-US" altLang="en-US" sz="1400" b="0" dirty="0" smtClean="0">
                <a:solidFill>
                  <a:schemeClr val="bg1"/>
                </a:solidFill>
              </a:rPr>
              <a:t>Plan the mission. Create an expedition agenda or schedule. List potential documents or permits needed. </a:t>
            </a:r>
          </a:p>
          <a:p>
            <a:pPr lvl="1" eaLnBrk="0" hangingPunct="0">
              <a:spcBef>
                <a:spcPct val="0"/>
              </a:spcBef>
              <a:buFont typeface="+mj-lt"/>
              <a:buAutoNum type="alphaLcPeriod"/>
            </a:pPr>
            <a:r>
              <a:rPr lang="en-US" altLang="en-US" sz="1400" b="0" dirty="0" smtClean="0">
                <a:solidFill>
                  <a:schemeClr val="bg1"/>
                </a:solidFill>
              </a:rPr>
              <a:t>Budget and plan for adequate financial resources. Estimate costs for travel, equipment, accommodations, meals, permits or licenses, and other expedition expenses. </a:t>
            </a:r>
          </a:p>
          <a:p>
            <a:pPr lvl="1" eaLnBrk="0" hangingPunct="0">
              <a:spcBef>
                <a:spcPct val="0"/>
              </a:spcBef>
              <a:buFont typeface="+mj-lt"/>
              <a:buAutoNum type="alphaLcPeriod"/>
            </a:pPr>
            <a:r>
              <a:rPr lang="en-US" altLang="en-US" sz="1400" b="0" dirty="0" smtClean="0">
                <a:solidFill>
                  <a:schemeClr val="bg1"/>
                </a:solidFill>
              </a:rPr>
              <a:t>Determine equipment and supplies required for personal and mission needs for the length of the expedition. </a:t>
            </a:r>
          </a:p>
          <a:p>
            <a:pPr lvl="1" eaLnBrk="0" hangingPunct="0">
              <a:spcBef>
                <a:spcPct val="0"/>
              </a:spcBef>
              <a:buFont typeface="+mj-lt"/>
              <a:buAutoNum type="alphaLcPeriod"/>
            </a:pPr>
            <a:r>
              <a:rPr lang="en-US" altLang="en-US" sz="1400" b="0" dirty="0" smtClean="0">
                <a:solidFill>
                  <a:schemeClr val="bg1"/>
                </a:solidFill>
              </a:rPr>
              <a:t>Determine communication and transportation needs. Plan how to keep in contact with your base or the outside world, and determine how you will communicate with each other on-site. </a:t>
            </a:r>
          </a:p>
          <a:p>
            <a:pPr lvl="1" eaLnBrk="0" hangingPunct="0">
              <a:spcBef>
                <a:spcPct val="0"/>
              </a:spcBef>
              <a:buFont typeface="+mj-lt"/>
              <a:buAutoNum type="alphaLcPeriod"/>
            </a:pPr>
            <a:r>
              <a:rPr lang="en-US" altLang="en-US" sz="1400" b="0" dirty="0" smtClean="0">
                <a:solidFill>
                  <a:schemeClr val="bg1"/>
                </a:solidFill>
              </a:rPr>
              <a:t>Establish safety and first aid procedures (including planning for medical evacuation). Identify the hazards that explorers could encounter on the expedition, and establish procedures to prevent or avoid those hazards. </a:t>
            </a:r>
          </a:p>
          <a:p>
            <a:pPr lvl="1" eaLnBrk="0" hangingPunct="0">
              <a:spcBef>
                <a:spcPct val="0"/>
              </a:spcBef>
              <a:buFont typeface="+mj-lt"/>
              <a:buAutoNum type="alphaLcPeriod"/>
            </a:pPr>
            <a:r>
              <a:rPr lang="en-US" altLang="en-US" sz="1400" b="0" dirty="0" smtClean="0">
                <a:solidFill>
                  <a:schemeClr val="bg1"/>
                </a:solidFill>
              </a:rPr>
              <a:t>Determine team selection. Identify who is essential for the expedition to be successful and what skills are required by the expedition leader. </a:t>
            </a:r>
          </a:p>
          <a:p>
            <a:pPr lvl="1" eaLnBrk="0" hangingPunct="0">
              <a:spcBef>
                <a:spcPct val="0"/>
              </a:spcBef>
              <a:buFont typeface="+mj-lt"/>
              <a:buAutoNum type="alphaLcPeriod"/>
            </a:pPr>
            <a:r>
              <a:rPr lang="en-US" altLang="en-US" sz="1400" b="0" dirty="0" smtClean="0">
                <a:solidFill>
                  <a:schemeClr val="bg1"/>
                </a:solidFill>
              </a:rPr>
              <a:t>Establish detailed recordkeeping (documentation) procedures. Plan the interpretation and sharing of information at the conclusion of the expedition. </a:t>
            </a:r>
          </a:p>
          <a:p>
            <a:pPr lvl="0" eaLnBrk="0" hangingPunct="0">
              <a:spcBef>
                <a:spcPct val="0"/>
              </a:spcBef>
              <a:buFont typeface="+mj-lt"/>
              <a:buAutoNum type="arabicPeriod" startAt="6"/>
            </a:pPr>
            <a:endParaRPr lang="en-US" altLang="en-US" sz="140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extLst>
      <p:ext uri="{BB962C8B-B14F-4D97-AF65-F5344CB8AC3E}">
        <p14:creationId xmlns:p14="http://schemas.microsoft.com/office/powerpoint/2010/main" val="20551748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328370"/>
            <a:ext cx="6629400" cy="715963"/>
          </a:xfrm>
        </p:spPr>
        <p:txBody>
          <a:bodyPr/>
          <a:lstStyle/>
          <a:p>
            <a:pPr algn="l"/>
            <a:r>
              <a:rPr lang="en-US" sz="3600" dirty="0" smtClean="0">
                <a:solidFill>
                  <a:srgbClr val="4D4D4D"/>
                </a:solidFill>
              </a:rPr>
              <a:t>Requirement 4</a:t>
            </a:r>
            <a:endParaRPr lang="en-US" sz="3600" dirty="0">
              <a:solidFill>
                <a:srgbClr val="4D4D4D"/>
              </a:solidFill>
            </a:endParaRPr>
          </a:p>
        </p:txBody>
      </p:sp>
      <p:sp>
        <p:nvSpPr>
          <p:cNvPr id="4" name="TextBox 3"/>
          <p:cNvSpPr txBox="1"/>
          <p:nvPr/>
        </p:nvSpPr>
        <p:spPr>
          <a:xfrm>
            <a:off x="2286000" y="1143000"/>
            <a:ext cx="6096000" cy="5262979"/>
          </a:xfrm>
          <a:prstGeom prst="rect">
            <a:avLst/>
          </a:prstGeom>
          <a:noFill/>
        </p:spPr>
        <p:txBody>
          <a:bodyPr wrap="square" rtlCol="0">
            <a:spAutoFit/>
          </a:bodyPr>
          <a:lstStyle/>
          <a:p>
            <a:r>
              <a:rPr lang="en-US" sz="1600" b="1" dirty="0">
                <a:solidFill>
                  <a:srgbClr val="4D4D4D"/>
                </a:solidFill>
                <a:latin typeface="+mn-lt"/>
              </a:rPr>
              <a:t>Real-Life Exploration.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Do ONE of the following: </a:t>
            </a:r>
          </a:p>
          <a:p>
            <a:pPr marL="800100" lvl="1" indent="-342900">
              <a:buFont typeface="+mj-lt"/>
              <a:buAutoNum type="alphaLcPeriod"/>
            </a:pPr>
            <a:r>
              <a:rPr lang="en-US" sz="1600" b="0" dirty="0">
                <a:solidFill>
                  <a:srgbClr val="4D4D4D"/>
                </a:solidFill>
                <a:latin typeface="+mn-lt"/>
              </a:rPr>
              <a:t>Learn about a living explorer. Create a short report or presentation (verbal, written, or multimedia slide presentation) on this individual's objectives and the achievements of one of the explorer's expeditions. Share what you have learned with your counselor and unit. </a:t>
            </a:r>
          </a:p>
          <a:p>
            <a:pPr marL="800100" lvl="1" indent="-342900">
              <a:buFont typeface="+mj-lt"/>
              <a:buAutoNum type="alphaLcPeriod"/>
            </a:pPr>
            <a:r>
              <a:rPr lang="en-US" sz="1600" b="0" dirty="0">
                <a:solidFill>
                  <a:srgbClr val="4D4D4D"/>
                </a:solidFill>
                <a:latin typeface="+mn-lt"/>
              </a:rPr>
              <a:t>Learn about an actual scientific exploration expedition. Gather information about the mission objectives and the expedition's most interesting or important discoveries. Share what you have learned with your counselor and unit. Tell how the information gained from this expedition helped scientists answer important questions. </a:t>
            </a:r>
          </a:p>
          <a:p>
            <a:pPr marL="800100" lvl="1" indent="-342900">
              <a:buFont typeface="+mj-lt"/>
              <a:buAutoNum type="alphaLcPeriod"/>
            </a:pPr>
            <a:r>
              <a:rPr lang="en-US" sz="1600" b="0" dirty="0">
                <a:solidFill>
                  <a:srgbClr val="C00000"/>
                </a:solidFill>
                <a:latin typeface="+mn-lt"/>
              </a:rPr>
              <a:t>Learn about types of exploration that may take place in a laboratory or scientific research facility (medicine, biology, chemistry, physics, astronomy, etc.). Explain to your counselor how laboratory research and exploration are similar to field research and exploration.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153227"/>
            <a:ext cx="1047208" cy="1066248"/>
          </a:xfrm>
          <a:prstGeom prst="rect">
            <a:avLst/>
          </a:prstGeom>
        </p:spPr>
      </p:pic>
    </p:spTree>
    <p:extLst>
      <p:ext uri="{BB962C8B-B14F-4D97-AF65-F5344CB8AC3E}">
        <p14:creationId xmlns:p14="http://schemas.microsoft.com/office/powerpoint/2010/main" val="12318406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2680" y="0"/>
            <a:ext cx="6707187" cy="1143000"/>
          </a:xfrm>
        </p:spPr>
        <p:txBody>
          <a:bodyPr/>
          <a:lstStyle/>
          <a:p>
            <a:r>
              <a:rPr lang="en-US" sz="3200" dirty="0"/>
              <a:t>Exploration in Labs</a:t>
            </a:r>
          </a:p>
        </p:txBody>
      </p:sp>
      <p:sp>
        <p:nvSpPr>
          <p:cNvPr id="3" name="Content Placeholder 2"/>
          <p:cNvSpPr>
            <a:spLocks noGrp="1"/>
          </p:cNvSpPr>
          <p:nvPr>
            <p:ph idx="1"/>
          </p:nvPr>
        </p:nvSpPr>
        <p:spPr>
          <a:xfrm>
            <a:off x="1902665" y="2819400"/>
            <a:ext cx="6778625" cy="3687763"/>
          </a:xfrm>
        </p:spPr>
        <p:txBody>
          <a:bodyPr/>
          <a:lstStyle/>
          <a:p>
            <a:pPr marL="285750" indent="-285750">
              <a:buFont typeface="Arial"/>
              <a:buChar char="•"/>
            </a:pPr>
            <a:r>
              <a:rPr lang="en-US" sz="1800" dirty="0" smtClean="0"/>
              <a:t>The main purpose of research and exploration, whether it is in a laboratory or in the field, is discovering </a:t>
            </a:r>
            <a:r>
              <a:rPr lang="en-US" sz="1800" dirty="0"/>
              <a:t>information and contributing to scientific </a:t>
            </a:r>
            <a:r>
              <a:rPr lang="en-US" sz="1800" dirty="0" smtClean="0"/>
              <a:t>knowledge.</a:t>
            </a:r>
          </a:p>
          <a:p>
            <a:pPr marL="285750" indent="-285750">
              <a:buFont typeface="Arial"/>
              <a:buChar char="•"/>
            </a:pPr>
            <a:r>
              <a:rPr lang="en-US" sz="1800" dirty="0"/>
              <a:t>One example of exploration in the lab is Molecular Exploration.</a:t>
            </a:r>
          </a:p>
          <a:p>
            <a:pPr marL="285750" indent="-285750">
              <a:buFont typeface="Arial"/>
              <a:buChar char="•"/>
            </a:pPr>
            <a:r>
              <a:rPr lang="en-US" sz="1800" dirty="0"/>
              <a:t>Molecular science is a rapidly growing area of scientific discovery.</a:t>
            </a:r>
          </a:p>
          <a:p>
            <a:pPr marL="285750" indent="-285750">
              <a:buFont typeface="Arial"/>
              <a:buChar char="•"/>
            </a:pPr>
            <a:r>
              <a:rPr lang="en-US" sz="1800" dirty="0" smtClean="0"/>
              <a:t>Molecular </a:t>
            </a:r>
            <a:r>
              <a:rPr lang="en-US" sz="1800" dirty="0"/>
              <a:t>exploration has led to the production of vaccines, techniques for treating illnesses, detecting diseases, and in the field of forensic science to help solve crimes.</a:t>
            </a:r>
          </a:p>
          <a:p>
            <a:pPr marL="285750" indent="-285750">
              <a:buFont typeface="Arial"/>
              <a:buChar char="•"/>
            </a:pPr>
            <a:endParaRPr lang="en-US" sz="1800" dirty="0"/>
          </a:p>
          <a:p>
            <a:endParaRPr lang="en-US" sz="1800" dirty="0"/>
          </a:p>
        </p:txBody>
      </p:sp>
      <p:pic>
        <p:nvPicPr>
          <p:cNvPr id="6" name="Picture 5"/>
          <p:cNvPicPr>
            <a:picLocks noChangeAspect="1"/>
          </p:cNvPicPr>
          <p:nvPr/>
        </p:nvPicPr>
        <p:blipFill>
          <a:blip r:embed="rId2"/>
          <a:stretch>
            <a:fillRect/>
          </a:stretch>
        </p:blipFill>
        <p:spPr>
          <a:xfrm>
            <a:off x="2971800" y="914400"/>
            <a:ext cx="4640357" cy="1710267"/>
          </a:xfrm>
          <a:prstGeom prst="rect">
            <a:avLst/>
          </a:prstGeom>
        </p:spPr>
      </p:pic>
    </p:spTree>
    <p:extLst>
      <p:ext uri="{BB962C8B-B14F-4D97-AF65-F5344CB8AC3E}">
        <p14:creationId xmlns:p14="http://schemas.microsoft.com/office/powerpoint/2010/main" val="11573139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4031873"/>
          </a:xfrm>
          <a:prstGeom prst="rect">
            <a:avLst/>
          </a:prstGeom>
          <a:noFill/>
        </p:spPr>
        <p:txBody>
          <a:bodyPr wrap="square" rtlCol="0">
            <a:spAutoFit/>
          </a:bodyPr>
          <a:lstStyle/>
          <a:p>
            <a:r>
              <a:rPr lang="en-US" sz="1600" b="1" dirty="0">
                <a:solidFill>
                  <a:srgbClr val="4D4D4D"/>
                </a:solidFill>
                <a:latin typeface="+mn-lt"/>
              </a:rPr>
              <a:t>Exploration in Lab and Field.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Do ONE of the following, and share what you learn with your counselor: </a:t>
            </a:r>
          </a:p>
          <a:p>
            <a:pPr marL="800100" lvl="1" indent="-342900">
              <a:buFont typeface="+mj-lt"/>
              <a:buAutoNum type="alphaLcPeriod"/>
            </a:pPr>
            <a:r>
              <a:rPr lang="en-US" sz="1600" b="0" dirty="0">
                <a:solidFill>
                  <a:srgbClr val="C00000"/>
                </a:solidFill>
                <a:latin typeface="+mn-lt"/>
              </a:rPr>
              <a:t>With your parent's permission and counselor's approval, visit either in person or via the internet an exploration sponsoring organization (such as The Explorers Club, National Geographic Society, Smithsonian Institution, Alpine Club, World Wildlife Fund, or similar organization). Find out what type(s) of exploration the organization supports. </a:t>
            </a:r>
          </a:p>
          <a:p>
            <a:pPr marL="800100" lvl="1" indent="-342900">
              <a:buFont typeface="+mj-lt"/>
              <a:buAutoNum type="alphaLcPeriod"/>
            </a:pPr>
            <a:r>
              <a:rPr lang="en-US" sz="1600" b="0" dirty="0">
                <a:solidFill>
                  <a:srgbClr val="4D4D4D"/>
                </a:solidFill>
                <a:latin typeface="+mn-lt"/>
              </a:rPr>
              <a:t>With permission and approval, visit either in person or via the internet a science lab, astronomical observatory, medical research facility, or similar site. Learn what exploration is done in this facility. </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379216361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Exploration Sponsoring Organizations</a:t>
            </a:r>
            <a:endParaRPr lang="en-US" sz="3200" dirty="0"/>
          </a:p>
        </p:txBody>
      </p:sp>
      <p:sp>
        <p:nvSpPr>
          <p:cNvPr id="3" name="Content Placeholder 2"/>
          <p:cNvSpPr>
            <a:spLocks noGrp="1"/>
          </p:cNvSpPr>
          <p:nvPr>
            <p:ph idx="1"/>
          </p:nvPr>
        </p:nvSpPr>
        <p:spPr/>
        <p:txBody>
          <a:bodyPr/>
          <a:lstStyle/>
          <a:p>
            <a:r>
              <a:rPr lang="en-US" sz="1800" dirty="0" smtClean="0"/>
              <a:t>The following links will connect you to the websites of exploration sponsoring organizations.</a:t>
            </a:r>
          </a:p>
          <a:p>
            <a:endParaRPr lang="en-US" sz="1800" dirty="0" smtClean="0"/>
          </a:p>
          <a:p>
            <a:r>
              <a:rPr lang="en-US" sz="1800" b="1" dirty="0" smtClean="0">
                <a:hlinkClick r:id="rId2"/>
              </a:rPr>
              <a:t>The Explorer’s Club</a:t>
            </a:r>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smtClean="0"/>
          </a:p>
          <a:p>
            <a:r>
              <a:rPr lang="en-US" sz="1800" b="1" dirty="0" smtClean="0">
                <a:hlinkClick r:id="rId3"/>
              </a:rPr>
              <a:t>The National Geographic Society</a:t>
            </a:r>
            <a:endParaRPr lang="en-US" sz="1800" b="1" dirty="0"/>
          </a:p>
        </p:txBody>
      </p:sp>
      <p:pic>
        <p:nvPicPr>
          <p:cNvPr id="5" name="Picture 4"/>
          <p:cNvPicPr>
            <a:picLocks noChangeAspect="1"/>
          </p:cNvPicPr>
          <p:nvPr/>
        </p:nvPicPr>
        <p:blipFill>
          <a:blip r:embed="rId4"/>
          <a:stretch>
            <a:fillRect/>
          </a:stretch>
        </p:blipFill>
        <p:spPr>
          <a:xfrm>
            <a:off x="6019800" y="2209800"/>
            <a:ext cx="2143125" cy="21431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96100" y="4419600"/>
            <a:ext cx="1790700" cy="1790700"/>
          </a:xfrm>
          <a:prstGeom prst="rect">
            <a:avLst/>
          </a:prstGeom>
        </p:spPr>
      </p:pic>
    </p:spTree>
    <p:extLst>
      <p:ext uri="{BB962C8B-B14F-4D97-AF65-F5344CB8AC3E}">
        <p14:creationId xmlns:p14="http://schemas.microsoft.com/office/powerpoint/2010/main" val="2423721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Exploration Sponsoring Organizations</a:t>
            </a:r>
            <a:endParaRPr lang="en-US" sz="3200" dirty="0"/>
          </a:p>
        </p:txBody>
      </p:sp>
      <p:sp>
        <p:nvSpPr>
          <p:cNvPr id="3" name="Content Placeholder 2"/>
          <p:cNvSpPr>
            <a:spLocks noGrp="1"/>
          </p:cNvSpPr>
          <p:nvPr>
            <p:ph idx="1"/>
          </p:nvPr>
        </p:nvSpPr>
        <p:spPr/>
        <p:txBody>
          <a:bodyPr/>
          <a:lstStyle/>
          <a:p>
            <a:r>
              <a:rPr lang="en-US" sz="1800" dirty="0" smtClean="0"/>
              <a:t>The following links will connect you to the websites of exploration sponsoring organizations.</a:t>
            </a:r>
          </a:p>
          <a:p>
            <a:endParaRPr lang="en-US" sz="1800" dirty="0" smtClean="0"/>
          </a:p>
          <a:p>
            <a:r>
              <a:rPr lang="en-US" sz="1800" b="1" dirty="0" smtClean="0">
                <a:hlinkClick r:id="rId2"/>
              </a:rPr>
              <a:t>Smithsonian Institution</a:t>
            </a:r>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smtClean="0"/>
          </a:p>
          <a:p>
            <a:endParaRPr lang="en-US" sz="1800" b="1" dirty="0" smtClean="0"/>
          </a:p>
          <a:p>
            <a:r>
              <a:rPr lang="en-US" sz="1800" b="1" dirty="0" smtClean="0">
                <a:hlinkClick r:id="rId3"/>
              </a:rPr>
              <a:t>The Alpine Club</a:t>
            </a:r>
            <a:endParaRPr lang="en-US" sz="1800" b="1"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8350" y="2239963"/>
            <a:ext cx="2095500" cy="2095500"/>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4634" t="16718" r="12195" b="14989"/>
          <a:stretch/>
        </p:blipFill>
        <p:spPr>
          <a:xfrm>
            <a:off x="5753100" y="4419600"/>
            <a:ext cx="2286000" cy="2133601"/>
          </a:xfrm>
          <a:prstGeom prst="rect">
            <a:avLst/>
          </a:prstGeom>
        </p:spPr>
      </p:pic>
    </p:spTree>
    <p:extLst>
      <p:ext uri="{BB962C8B-B14F-4D97-AF65-F5344CB8AC3E}">
        <p14:creationId xmlns:p14="http://schemas.microsoft.com/office/powerpoint/2010/main" val="249241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Exploration Sponsoring Organizations</a:t>
            </a:r>
            <a:endParaRPr lang="en-US" sz="3200" dirty="0"/>
          </a:p>
        </p:txBody>
      </p:sp>
      <p:sp>
        <p:nvSpPr>
          <p:cNvPr id="3" name="Content Placeholder 2"/>
          <p:cNvSpPr>
            <a:spLocks noGrp="1"/>
          </p:cNvSpPr>
          <p:nvPr>
            <p:ph idx="1"/>
          </p:nvPr>
        </p:nvSpPr>
        <p:spPr>
          <a:xfrm>
            <a:off x="1908175" y="1600200"/>
            <a:ext cx="6778625" cy="3362325"/>
          </a:xfrm>
        </p:spPr>
        <p:txBody>
          <a:bodyPr/>
          <a:lstStyle/>
          <a:p>
            <a:r>
              <a:rPr lang="en-US" sz="1800" dirty="0" smtClean="0"/>
              <a:t>The following links will connect you to the websites of exploration sponsoring organizations.</a:t>
            </a:r>
          </a:p>
          <a:p>
            <a:endParaRPr lang="en-US" sz="1800" dirty="0" smtClean="0"/>
          </a:p>
          <a:p>
            <a:r>
              <a:rPr lang="en-US" sz="1800" b="1" dirty="0" smtClean="0">
                <a:hlinkClick r:id="rId2"/>
              </a:rPr>
              <a:t>World Wildlife Fund</a:t>
            </a:r>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smtClean="0"/>
          </a:p>
          <a:p>
            <a:r>
              <a:rPr lang="en-US" sz="1800" b="1" dirty="0" smtClean="0">
                <a:hlinkClick r:id="rId3"/>
              </a:rPr>
              <a:t>NOAA Office of Ocean Exploration and Research</a:t>
            </a:r>
            <a:endParaRPr lang="en-US" sz="1800" b="1"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30357" r="28571"/>
          <a:stretch/>
        </p:blipFill>
        <p:spPr>
          <a:xfrm>
            <a:off x="6215062" y="4962525"/>
            <a:ext cx="1752600" cy="167132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0169" y="2301144"/>
            <a:ext cx="1322385" cy="1960436"/>
          </a:xfrm>
          <a:prstGeom prst="rect">
            <a:avLst/>
          </a:prstGeom>
        </p:spPr>
      </p:pic>
    </p:spTree>
    <p:extLst>
      <p:ext uri="{BB962C8B-B14F-4D97-AF65-F5344CB8AC3E}">
        <p14:creationId xmlns:p14="http://schemas.microsoft.com/office/powerpoint/2010/main" val="18622783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Exploration Sponsoring Organizations</a:t>
            </a:r>
            <a:endParaRPr lang="en-US" sz="3200" dirty="0"/>
          </a:p>
        </p:txBody>
      </p:sp>
      <p:sp>
        <p:nvSpPr>
          <p:cNvPr id="3" name="Content Placeholder 2"/>
          <p:cNvSpPr>
            <a:spLocks noGrp="1"/>
          </p:cNvSpPr>
          <p:nvPr>
            <p:ph idx="1"/>
          </p:nvPr>
        </p:nvSpPr>
        <p:spPr>
          <a:xfrm>
            <a:off x="1908175" y="1600200"/>
            <a:ext cx="6778625" cy="3362325"/>
          </a:xfrm>
        </p:spPr>
        <p:txBody>
          <a:bodyPr/>
          <a:lstStyle/>
          <a:p>
            <a:r>
              <a:rPr lang="en-US" sz="1800" dirty="0" smtClean="0"/>
              <a:t>The following links will connect you to the websites of exploration sponsoring organizations.</a:t>
            </a:r>
          </a:p>
          <a:p>
            <a:endParaRPr lang="en-US" sz="1800" dirty="0" smtClean="0"/>
          </a:p>
          <a:p>
            <a:r>
              <a:rPr lang="en-US" sz="1800" b="1" dirty="0" smtClean="0">
                <a:hlinkClick r:id="rId2"/>
              </a:rPr>
              <a:t>NASA</a:t>
            </a:r>
            <a:endParaRPr lang="en-US" sz="1800" b="1" dirty="0" smtClean="0"/>
          </a:p>
          <a:p>
            <a:endParaRPr lang="en-US" sz="1800" b="1" dirty="0"/>
          </a:p>
          <a:p>
            <a:endParaRPr lang="en-US" sz="1800" b="1" dirty="0" smtClean="0"/>
          </a:p>
          <a:p>
            <a:endParaRPr lang="en-US" sz="1800" b="1" dirty="0"/>
          </a:p>
          <a:p>
            <a:endParaRPr lang="en-US" sz="1800" b="1" dirty="0" smtClean="0"/>
          </a:p>
          <a:p>
            <a:endParaRPr lang="en-US" sz="1800" b="1" dirty="0" smtClean="0"/>
          </a:p>
          <a:p>
            <a:r>
              <a:rPr lang="en-US" sz="1800" b="1" dirty="0" smtClean="0">
                <a:hlinkClick r:id="rId3"/>
              </a:rPr>
              <a:t>National Science Foundation</a:t>
            </a:r>
            <a:endParaRPr lang="en-US" sz="1800" b="1"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3684" r="23684"/>
          <a:stretch/>
        </p:blipFill>
        <p:spPr>
          <a:xfrm>
            <a:off x="6138862" y="2209800"/>
            <a:ext cx="1905000" cy="18097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1976" y="4012142"/>
            <a:ext cx="1858772" cy="1868487"/>
          </a:xfrm>
          <a:prstGeom prst="rect">
            <a:avLst/>
          </a:prstGeom>
        </p:spPr>
      </p:pic>
    </p:spTree>
    <p:extLst>
      <p:ext uri="{BB962C8B-B14F-4D97-AF65-F5344CB8AC3E}">
        <p14:creationId xmlns:p14="http://schemas.microsoft.com/office/powerpoint/2010/main" val="2984495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5</a:t>
            </a:r>
            <a:endParaRPr lang="en-US" sz="3600" dirty="0">
              <a:solidFill>
                <a:srgbClr val="4D4D4D"/>
              </a:solidFill>
            </a:endParaRPr>
          </a:p>
        </p:txBody>
      </p:sp>
      <p:sp>
        <p:nvSpPr>
          <p:cNvPr id="4" name="TextBox 3"/>
          <p:cNvSpPr txBox="1"/>
          <p:nvPr/>
        </p:nvSpPr>
        <p:spPr>
          <a:xfrm>
            <a:off x="2286000" y="1752600"/>
            <a:ext cx="6096000" cy="4031873"/>
          </a:xfrm>
          <a:prstGeom prst="rect">
            <a:avLst/>
          </a:prstGeom>
          <a:noFill/>
        </p:spPr>
        <p:txBody>
          <a:bodyPr wrap="square" rtlCol="0">
            <a:spAutoFit/>
          </a:bodyPr>
          <a:lstStyle/>
          <a:p>
            <a:r>
              <a:rPr lang="en-US" sz="1600" b="1" dirty="0">
                <a:solidFill>
                  <a:srgbClr val="4D4D4D"/>
                </a:solidFill>
                <a:latin typeface="+mn-lt"/>
              </a:rPr>
              <a:t>Exploration in Lab and Field.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Do ONE of the following, and share what you learn with your counselor: </a:t>
            </a:r>
          </a:p>
          <a:p>
            <a:pPr marL="800100" lvl="1" indent="-342900">
              <a:buFont typeface="+mj-lt"/>
              <a:buAutoNum type="alphaLcPeriod"/>
            </a:pPr>
            <a:r>
              <a:rPr lang="en-US" sz="1600" b="0" dirty="0">
                <a:solidFill>
                  <a:srgbClr val="4D4D4D"/>
                </a:solidFill>
                <a:latin typeface="+mn-lt"/>
              </a:rPr>
              <a:t>With your parent's permission and counselor's approval, visit either in person or via the internet an exploration sponsoring organization (such as The Explorers Club, National Geographic Society, Smithsonian Institution, Alpine Club, World Wildlife Fund, or similar organization). Find out what type(s) of exploration the organization supports. </a:t>
            </a:r>
          </a:p>
          <a:p>
            <a:pPr marL="800100" lvl="1" indent="-342900">
              <a:buFont typeface="+mj-lt"/>
              <a:buAutoNum type="alphaLcPeriod"/>
            </a:pPr>
            <a:r>
              <a:rPr lang="en-US" sz="1600" b="0" dirty="0">
                <a:solidFill>
                  <a:srgbClr val="C00000"/>
                </a:solidFill>
                <a:latin typeface="+mn-lt"/>
              </a:rPr>
              <a:t>With permission and approval, visit either in person or via the internet a science lab, astronomical observatory, medical research facility, or similar site. Learn what exploration is done in this facility.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38893069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Research Facilities</a:t>
            </a:r>
            <a:endParaRPr lang="en-US" sz="3200" dirty="0"/>
          </a:p>
        </p:txBody>
      </p:sp>
      <p:sp>
        <p:nvSpPr>
          <p:cNvPr id="3" name="Content Placeholder 2"/>
          <p:cNvSpPr>
            <a:spLocks noGrp="1"/>
          </p:cNvSpPr>
          <p:nvPr>
            <p:ph idx="1"/>
          </p:nvPr>
        </p:nvSpPr>
        <p:spPr/>
        <p:txBody>
          <a:bodyPr/>
          <a:lstStyle/>
          <a:p>
            <a:r>
              <a:rPr lang="en-US" sz="1800" b="1" dirty="0" smtClean="0">
                <a:hlinkClick r:id="rId2"/>
              </a:rPr>
              <a:t>Institute for Astronomy</a:t>
            </a:r>
            <a:endParaRPr lang="en-US" sz="1800" b="1" dirty="0" smtClean="0"/>
          </a:p>
          <a:p>
            <a:endParaRPr lang="en-US" sz="1800" b="1" dirty="0"/>
          </a:p>
          <a:p>
            <a:endParaRPr lang="en-US" sz="1800" b="1" dirty="0" smtClean="0"/>
          </a:p>
          <a:p>
            <a:endParaRPr lang="en-US" sz="1800" b="1" dirty="0"/>
          </a:p>
          <a:p>
            <a:endParaRPr lang="en-US" sz="1800" b="1" dirty="0" smtClean="0"/>
          </a:p>
          <a:p>
            <a:r>
              <a:rPr lang="en-US" sz="1800" b="1" dirty="0" smtClean="0">
                <a:hlinkClick r:id="rId3"/>
              </a:rPr>
              <a:t>Woods Hole Oceanographic Institute</a:t>
            </a:r>
            <a:endParaRPr lang="en-US" sz="1800" b="1" dirty="0" smtClean="0"/>
          </a:p>
          <a:p>
            <a:endParaRPr lang="en-US" sz="1800" b="1" dirty="0"/>
          </a:p>
          <a:p>
            <a:endParaRPr lang="en-US" sz="1800" b="1" dirty="0" smtClean="0"/>
          </a:p>
          <a:p>
            <a:endParaRPr lang="en-US" sz="1800" b="1" dirty="0"/>
          </a:p>
          <a:p>
            <a:endParaRPr lang="en-US" sz="1800" b="1" dirty="0" smtClean="0"/>
          </a:p>
          <a:p>
            <a:r>
              <a:rPr lang="en-US" sz="1800" b="1" dirty="0" smtClean="0">
                <a:hlinkClick r:id="rId4"/>
              </a:rPr>
              <a:t>Brookhaven National Laboratory</a:t>
            </a:r>
            <a:endParaRPr lang="en-US" sz="1800" b="1" dirty="0" smtClean="0"/>
          </a:p>
          <a:p>
            <a:endParaRPr lang="en-US" sz="1800" b="1" dirty="0"/>
          </a:p>
          <a:p>
            <a:endParaRPr lang="en-US" sz="1800" b="1" dirty="0" smtClean="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1219200"/>
            <a:ext cx="1359526" cy="135952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39000" y="2787843"/>
            <a:ext cx="1357739" cy="1350950"/>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96733" y="5334000"/>
            <a:ext cx="2819400" cy="1033780"/>
          </a:xfrm>
          <a:prstGeom prst="rect">
            <a:avLst/>
          </a:prstGeom>
        </p:spPr>
      </p:pic>
    </p:spTree>
    <p:extLst>
      <p:ext uri="{BB962C8B-B14F-4D97-AF65-F5344CB8AC3E}">
        <p14:creationId xmlns:p14="http://schemas.microsoft.com/office/powerpoint/2010/main" val="34205630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1828800" y="76200"/>
            <a:ext cx="7086600" cy="715963"/>
          </a:xfrm>
        </p:spPr>
        <p:txBody>
          <a:bodyPr/>
          <a:lstStyle/>
          <a:p>
            <a:pPr algn="l"/>
            <a:r>
              <a:rPr lang="en-US" sz="3600" dirty="0" smtClean="0">
                <a:solidFill>
                  <a:srgbClr val="4D4D4D"/>
                </a:solidFill>
              </a:rPr>
              <a:t>Requirement 6</a:t>
            </a:r>
            <a:endParaRPr lang="en-US" sz="3600" dirty="0">
              <a:solidFill>
                <a:srgbClr val="4D4D4D"/>
              </a:solidFill>
            </a:endParaRPr>
          </a:p>
        </p:txBody>
      </p:sp>
      <p:sp>
        <p:nvSpPr>
          <p:cNvPr id="4" name="TextBox 3"/>
          <p:cNvSpPr txBox="1"/>
          <p:nvPr/>
        </p:nvSpPr>
        <p:spPr>
          <a:xfrm>
            <a:off x="1828800" y="792163"/>
            <a:ext cx="7162800" cy="5601533"/>
          </a:xfrm>
          <a:prstGeom prst="rect">
            <a:avLst/>
          </a:prstGeom>
          <a:noFill/>
        </p:spPr>
        <p:txBody>
          <a:bodyPr wrap="square" rtlCol="0">
            <a:spAutoFit/>
          </a:bodyPr>
          <a:lstStyle/>
          <a:p>
            <a:pPr lvl="0" eaLnBrk="0" fontAlgn="base" hangingPunct="0">
              <a:spcBef>
                <a:spcPct val="0"/>
              </a:spcBef>
              <a:spcAft>
                <a:spcPct val="0"/>
              </a:spcAft>
            </a:pPr>
            <a:r>
              <a:rPr lang="en-US" altLang="en-US" sz="1600" b="1" dirty="0">
                <a:solidFill>
                  <a:srgbClr val="4D4D4D"/>
                </a:solidFill>
                <a:latin typeface="+mn-lt"/>
              </a:rPr>
              <a:t>Expedition Planning. </a:t>
            </a:r>
            <a:r>
              <a:rPr lang="en-US" altLang="en-US" sz="1600" dirty="0">
                <a:solidFill>
                  <a:srgbClr val="4D4D4D"/>
                </a:solidFill>
                <a:latin typeface="+mn-lt"/>
              </a:rPr>
              <a:t/>
            </a:r>
            <a:br>
              <a:rPr lang="en-US" altLang="en-US" sz="1600" dirty="0">
                <a:solidFill>
                  <a:srgbClr val="4D4D4D"/>
                </a:solidFill>
                <a:latin typeface="+mn-lt"/>
              </a:rPr>
            </a:br>
            <a:r>
              <a:rPr lang="en-US" altLang="en-US" sz="1600" b="0" dirty="0">
                <a:solidFill>
                  <a:srgbClr val="4D4D4D"/>
                </a:solidFill>
                <a:latin typeface="+mn-lt"/>
              </a:rPr>
              <a:t>Discuss with your counselor each of the following steps for conducting a successful exploration activity. Explain the need for each step.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Identify the objectives (establish goals).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Plan the mission. Create an expedition agenda or schedule. List potential documents or permits needed.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Budget and plan for adequate financial resources. Estimate costs for travel, equipment, accommodations, meals, permits or licenses, and other expedition expenses.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Determine equipment and supplies required for personal and mission needs for the length of the expedition.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Determine communication and transportation needs. Plan how to keep in contact with your base or the outside world, and determine how you will communicate with each other on-site.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Establish safety and first aid procedures (including planning for medical evacuation). Identify the hazards that explorers could encounter on the expedition, and establish procedures to prevent or avoid those hazards.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Determine team selection. Identify who is essential for the expedition to be successful and what skills are required by the expedition leader. </a:t>
            </a:r>
          </a:p>
          <a:p>
            <a:pPr marL="800100" lvl="1" indent="-342900" eaLnBrk="0" fontAlgn="base" hangingPunct="0">
              <a:spcBef>
                <a:spcPct val="0"/>
              </a:spcBef>
              <a:spcAft>
                <a:spcPct val="0"/>
              </a:spcAft>
              <a:buFont typeface="+mj-lt"/>
              <a:buAutoNum type="alphaLcPeriod"/>
            </a:pPr>
            <a:r>
              <a:rPr lang="en-US" altLang="en-US" sz="1400" b="0" dirty="0">
                <a:solidFill>
                  <a:srgbClr val="C00000"/>
                </a:solidFill>
                <a:latin typeface="+mn-lt"/>
              </a:rPr>
              <a:t>Establish detailed recordkeeping (documentation) procedures. Plan the interpretation and sharing of information at the conclusion of the expedition.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715000" y="76200"/>
            <a:ext cx="898072" cy="914400"/>
          </a:xfrm>
          <a:prstGeom prst="rect">
            <a:avLst/>
          </a:prstGeom>
        </p:spPr>
      </p:pic>
    </p:spTree>
    <p:extLst>
      <p:ext uri="{BB962C8B-B14F-4D97-AF65-F5344CB8AC3E}">
        <p14:creationId xmlns:p14="http://schemas.microsoft.com/office/powerpoint/2010/main" val="28769899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a:buFont typeface="+mj-lt"/>
              <a:buAutoNum type="arabicPeriod" startAt="7"/>
            </a:pPr>
            <a:r>
              <a:rPr lang="en-US" sz="1400" b="1" dirty="0" smtClean="0">
                <a:solidFill>
                  <a:schemeClr val="bg1"/>
                </a:solidFill>
              </a:rPr>
              <a:t>Prepare for an Expedition.</a:t>
            </a:r>
            <a:r>
              <a:rPr lang="en-US" sz="1400" dirty="0" smtClean="0">
                <a:solidFill>
                  <a:schemeClr val="bg1"/>
                </a:solidFill>
              </a:rPr>
              <a:t> </a:t>
            </a:r>
            <a:br>
              <a:rPr lang="en-US" sz="1400" dirty="0" smtClean="0">
                <a:solidFill>
                  <a:schemeClr val="bg1"/>
                </a:solidFill>
              </a:rPr>
            </a:br>
            <a:r>
              <a:rPr lang="en-US" sz="1400" dirty="0" smtClean="0">
                <a:solidFill>
                  <a:schemeClr val="bg1"/>
                </a:solidFill>
              </a:rPr>
              <a:t>With your parent's permission and counselor's approval, prepare for an actual expedition to an area you have not previously explored; the place may be nearby or far away. Do the following: </a:t>
            </a:r>
          </a:p>
          <a:p>
            <a:pPr lvl="1">
              <a:buFont typeface="+mj-lt"/>
              <a:buAutoNum type="alphaLcPeriod"/>
            </a:pPr>
            <a:r>
              <a:rPr lang="en-US" sz="1400" b="0" dirty="0" smtClean="0">
                <a:solidFill>
                  <a:schemeClr val="bg1"/>
                </a:solidFill>
              </a:rPr>
              <a:t>Make your preparations under the supervision of a trained expedition leader, expedition planner, or other qualified adult experienced in exploration (such as a school science teacher, museum representative, or qualified instructor). </a:t>
            </a:r>
          </a:p>
          <a:p>
            <a:pPr lvl="1">
              <a:buFont typeface="+mj-lt"/>
              <a:buAutoNum type="alphaLcPeriod"/>
            </a:pPr>
            <a:r>
              <a:rPr lang="en-US" sz="1400" b="0" dirty="0" smtClean="0">
                <a:solidFill>
                  <a:schemeClr val="bg1"/>
                </a:solidFill>
              </a:rPr>
              <a:t>Use the steps listed in requirement 6 to guide your preparations. List the items of equipment and supplies you will need. Discuss with your counselor why you chose each item and how it will be of value on the expedition. Determine who should go on the expedition. </a:t>
            </a:r>
          </a:p>
          <a:p>
            <a:pPr lvl="1">
              <a:buFont typeface="+mj-lt"/>
              <a:buAutoNum type="alphaLcPeriod"/>
            </a:pPr>
            <a:r>
              <a:rPr lang="en-US" sz="1400" b="0" dirty="0" smtClean="0">
                <a:solidFill>
                  <a:schemeClr val="bg1"/>
                </a:solidFill>
              </a:rPr>
              <a:t>Conduct a pre-expedition check, covering the steps in requirement 6, and share the results with your counselor. With your counselor, walk through the Sweet Sixteen of BSA Safety for your expedition. Ensure that all foreseeable hazards for your expedition are adequately addressed. </a:t>
            </a:r>
            <a:endParaRPr lang="en-US" sz="1400" b="0" dirty="0">
              <a:solidFill>
                <a:schemeClr val="bg1"/>
              </a:solidFill>
            </a:endParaRPr>
          </a:p>
        </p:txBody>
      </p:sp>
      <p:pic>
        <p:nvPicPr>
          <p:cNvPr id="4" name="Picture 3"/>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extLst>
      <p:ext uri="{BB962C8B-B14F-4D97-AF65-F5344CB8AC3E}">
        <p14:creationId xmlns:p14="http://schemas.microsoft.com/office/powerpoint/2010/main" val="374888158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908175" y="838200"/>
            <a:ext cx="4264025" cy="5410200"/>
          </a:xfrm>
        </p:spPr>
        <p:txBody>
          <a:bodyPr/>
          <a:lstStyle/>
          <a:p>
            <a:pPr>
              <a:buFont typeface="+mj-lt"/>
              <a:buAutoNum type="arabicPeriod"/>
            </a:pPr>
            <a:r>
              <a:rPr lang="en-US" sz="1800" dirty="0">
                <a:cs typeface="Charter Black"/>
              </a:rPr>
              <a:t>Develop a </a:t>
            </a:r>
            <a:r>
              <a:rPr lang="en-US" sz="1800" dirty="0" smtClean="0">
                <a:cs typeface="Charter Black"/>
              </a:rPr>
              <a:t>Concept</a:t>
            </a:r>
          </a:p>
          <a:p>
            <a:pPr lvl="1"/>
            <a:r>
              <a:rPr lang="en-US" sz="1600" dirty="0" smtClean="0">
                <a:cs typeface="Abadi MT Condensed Light"/>
              </a:rPr>
              <a:t>Longstanding </a:t>
            </a:r>
            <a:r>
              <a:rPr lang="en-US" sz="1600" dirty="0">
                <a:cs typeface="Abadi MT Condensed Light"/>
              </a:rPr>
              <a:t>interest or sudden </a:t>
            </a:r>
            <a:r>
              <a:rPr lang="en-US" sz="1600" dirty="0" smtClean="0">
                <a:cs typeface="Abadi MT Condensed Light"/>
              </a:rPr>
              <a:t>curiosity.</a:t>
            </a:r>
          </a:p>
          <a:p>
            <a:pPr lvl="1"/>
            <a:r>
              <a:rPr lang="en-US" sz="1600" dirty="0" smtClean="0">
                <a:cs typeface="Abadi MT Condensed Light"/>
              </a:rPr>
              <a:t>Define </a:t>
            </a:r>
            <a:r>
              <a:rPr lang="en-US" sz="1600" dirty="0">
                <a:cs typeface="Abadi MT Condensed Light"/>
              </a:rPr>
              <a:t>concept </a:t>
            </a:r>
            <a:r>
              <a:rPr lang="en-US" sz="1600" dirty="0" smtClean="0">
                <a:cs typeface="Abadi MT Condensed Light"/>
              </a:rPr>
              <a:t>further.</a:t>
            </a:r>
          </a:p>
          <a:p>
            <a:pPr lvl="1"/>
            <a:r>
              <a:rPr lang="en-US" sz="1600" dirty="0" smtClean="0">
                <a:cs typeface="Abadi MT Condensed Light"/>
              </a:rPr>
              <a:t>What </a:t>
            </a:r>
            <a:r>
              <a:rPr lang="en-US" sz="1600" dirty="0">
                <a:cs typeface="Abadi MT Condensed Light"/>
              </a:rPr>
              <a:t>is your</a:t>
            </a:r>
            <a:r>
              <a:rPr lang="en-US" sz="1600" dirty="0">
                <a:cs typeface="Charter Black"/>
              </a:rPr>
              <a:t> </a:t>
            </a:r>
            <a:r>
              <a:rPr lang="en-US" sz="1600" dirty="0" smtClean="0">
                <a:cs typeface="Charter Black"/>
              </a:rPr>
              <a:t>objective</a:t>
            </a:r>
            <a:r>
              <a:rPr lang="en-US" sz="1600" dirty="0" smtClean="0">
                <a:cs typeface="Abadi MT Condensed Light"/>
              </a:rPr>
              <a:t>?</a:t>
            </a:r>
          </a:p>
          <a:p>
            <a:pPr lvl="1"/>
            <a:r>
              <a:rPr lang="en-US" sz="1600" dirty="0" smtClean="0">
                <a:cs typeface="Abadi MT Condensed Light"/>
              </a:rPr>
              <a:t>What </a:t>
            </a:r>
            <a:r>
              <a:rPr lang="en-US" sz="1600" dirty="0">
                <a:cs typeface="Abadi MT Condensed Light"/>
              </a:rPr>
              <a:t>are you hoping to </a:t>
            </a:r>
            <a:r>
              <a:rPr lang="en-US" sz="1600" dirty="0">
                <a:cs typeface="Charter Black"/>
              </a:rPr>
              <a:t>learn</a:t>
            </a:r>
            <a:r>
              <a:rPr lang="en-US" sz="1600" dirty="0">
                <a:cs typeface="Abadi MT Condensed Light"/>
              </a:rPr>
              <a:t>?</a:t>
            </a:r>
          </a:p>
          <a:p>
            <a:pPr>
              <a:buFont typeface="+mj-lt"/>
              <a:buAutoNum type="arabicPeriod"/>
            </a:pPr>
            <a:r>
              <a:rPr lang="en-US" sz="1800" dirty="0">
                <a:cs typeface="Charter Black"/>
              </a:rPr>
              <a:t>Do Your </a:t>
            </a:r>
            <a:r>
              <a:rPr lang="en-US" sz="1800" dirty="0" smtClean="0">
                <a:cs typeface="Charter Black"/>
              </a:rPr>
              <a:t>Research</a:t>
            </a:r>
          </a:p>
          <a:p>
            <a:pPr lvl="1"/>
            <a:r>
              <a:rPr lang="en-US" sz="1600" dirty="0" smtClean="0">
                <a:cs typeface="Abadi MT Condensed Light"/>
              </a:rPr>
              <a:t>To </a:t>
            </a:r>
            <a:r>
              <a:rPr lang="en-US" sz="1600" dirty="0">
                <a:cs typeface="Abadi MT Condensed Light"/>
              </a:rPr>
              <a:t>more fully understand </a:t>
            </a:r>
            <a:r>
              <a:rPr lang="en-US" sz="1600" dirty="0">
                <a:cs typeface="Charter Black"/>
              </a:rPr>
              <a:t>what</a:t>
            </a:r>
            <a:r>
              <a:rPr lang="en-US" sz="1600" dirty="0">
                <a:cs typeface="Abadi MT Condensed Light"/>
              </a:rPr>
              <a:t> you’re trying to learn and </a:t>
            </a:r>
            <a:r>
              <a:rPr lang="en-US" sz="1600" dirty="0" smtClean="0">
                <a:cs typeface="Charter Black"/>
              </a:rPr>
              <a:t>why.</a:t>
            </a:r>
          </a:p>
          <a:p>
            <a:pPr lvl="1"/>
            <a:r>
              <a:rPr lang="en-US" sz="1600" dirty="0" smtClean="0">
                <a:cs typeface="Abadi MT Condensed Light"/>
              </a:rPr>
              <a:t>Determine </a:t>
            </a:r>
            <a:r>
              <a:rPr lang="en-US" sz="1600" dirty="0">
                <a:cs typeface="Abadi MT Condensed Light"/>
              </a:rPr>
              <a:t>best </a:t>
            </a:r>
            <a:r>
              <a:rPr lang="en-US" sz="1600" dirty="0" smtClean="0">
                <a:cs typeface="Abadi MT Condensed Light"/>
              </a:rPr>
              <a:t>timing.</a:t>
            </a:r>
          </a:p>
          <a:p>
            <a:pPr lvl="2"/>
            <a:r>
              <a:rPr lang="en-US" sz="1400" dirty="0" smtClean="0">
                <a:cs typeface="Abadi MT Condensed Light"/>
              </a:rPr>
              <a:t>Geography and climate.</a:t>
            </a:r>
          </a:p>
          <a:p>
            <a:pPr lvl="1"/>
            <a:r>
              <a:rPr lang="en-US" sz="1600" dirty="0" smtClean="0">
                <a:cs typeface="Abadi MT Condensed Light"/>
              </a:rPr>
              <a:t>If </a:t>
            </a:r>
            <a:r>
              <a:rPr lang="en-US" sz="1600" dirty="0">
                <a:cs typeface="Abadi MT Condensed Light"/>
              </a:rPr>
              <a:t>the area is </a:t>
            </a:r>
            <a:r>
              <a:rPr lang="en-US" sz="1600" dirty="0" smtClean="0">
                <a:cs typeface="Abadi MT Condensed Light"/>
              </a:rPr>
              <a:t>unfamiliar.</a:t>
            </a:r>
          </a:p>
          <a:p>
            <a:pPr lvl="2"/>
            <a:r>
              <a:rPr lang="en-US" sz="1400" dirty="0" smtClean="0">
                <a:cs typeface="Abadi MT Condensed Light"/>
              </a:rPr>
              <a:t>Find </a:t>
            </a:r>
            <a:r>
              <a:rPr lang="en-US" sz="1400" dirty="0">
                <a:cs typeface="Abadi MT Condensed Light"/>
              </a:rPr>
              <a:t>out about cultural issues </a:t>
            </a:r>
            <a:r>
              <a:rPr lang="en-US" sz="1400" dirty="0" smtClean="0">
                <a:cs typeface="Abadi MT Condensed Light"/>
              </a:rPr>
              <a:t>and differences.</a:t>
            </a:r>
          </a:p>
          <a:p>
            <a:pPr lvl="2"/>
            <a:r>
              <a:rPr lang="en-US" sz="1400" dirty="0" smtClean="0">
                <a:cs typeface="Abadi MT Condensed Light"/>
              </a:rPr>
              <a:t>Find </a:t>
            </a:r>
            <a:r>
              <a:rPr lang="en-US" sz="1400" dirty="0">
                <a:cs typeface="Abadi MT Condensed Light"/>
              </a:rPr>
              <a:t>current info on local </a:t>
            </a:r>
            <a:r>
              <a:rPr lang="en-US" sz="1400" dirty="0" smtClean="0">
                <a:cs typeface="Abadi MT Condensed Light"/>
              </a:rPr>
              <a:t>unrest.</a:t>
            </a:r>
          </a:p>
          <a:p>
            <a:pPr lvl="1"/>
            <a:r>
              <a:rPr lang="en-US" sz="1600" dirty="0" smtClean="0">
                <a:cs typeface="Abadi MT Condensed Light"/>
              </a:rPr>
              <a:t>Check </a:t>
            </a:r>
            <a:r>
              <a:rPr lang="en-US" sz="1600" dirty="0">
                <a:cs typeface="Abadi MT Condensed Light"/>
              </a:rPr>
              <a:t>on local laws </a:t>
            </a:r>
            <a:r>
              <a:rPr lang="en-US" sz="1600" dirty="0" smtClean="0">
                <a:cs typeface="Abadi MT Condensed Light"/>
              </a:rPr>
              <a:t>and </a:t>
            </a:r>
            <a:r>
              <a:rPr lang="en-US" sz="1600" dirty="0">
                <a:cs typeface="Abadi MT Condensed Light"/>
              </a:rPr>
              <a:t>restrictions that might limit your </a:t>
            </a:r>
            <a:r>
              <a:rPr lang="en-US" sz="1600" dirty="0" smtClean="0">
                <a:cs typeface="Abadi MT Condensed Light"/>
              </a:rPr>
              <a:t>project. </a:t>
            </a:r>
          </a:p>
          <a:p>
            <a:pPr lvl="1"/>
            <a:r>
              <a:rPr lang="en-US" sz="1600" dirty="0">
                <a:cs typeface="Abadi MT Condensed Light"/>
              </a:rPr>
              <a:t>Determine resources at the </a:t>
            </a:r>
            <a:r>
              <a:rPr lang="en-US" sz="1600" dirty="0" smtClean="0">
                <a:cs typeface="Abadi MT Condensed Light"/>
              </a:rPr>
              <a:t>site.</a:t>
            </a:r>
            <a:endParaRPr lang="en-US" sz="1600" dirty="0">
              <a:cs typeface="Abadi MT Condensed Light"/>
            </a:endParaRPr>
          </a:p>
          <a:p>
            <a:pPr lvl="1"/>
            <a:endParaRPr lang="en-US" sz="1400" dirty="0">
              <a:latin typeface="Abadi MT Condensed Light"/>
              <a:cs typeface="Abadi MT Condensed Light"/>
            </a:endParaRPr>
          </a:p>
          <a:p>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914400"/>
            <a:ext cx="2781300" cy="1863471"/>
          </a:xfrm>
          <a:prstGeom prst="rect">
            <a:avLst/>
          </a:prstGeom>
        </p:spPr>
      </p:pic>
    </p:spTree>
    <p:extLst>
      <p:ext uri="{BB962C8B-B14F-4D97-AF65-F5344CB8AC3E}">
        <p14:creationId xmlns:p14="http://schemas.microsoft.com/office/powerpoint/2010/main" val="6731293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908175" y="1600200"/>
            <a:ext cx="4187825" cy="4525963"/>
          </a:xfrm>
        </p:spPr>
        <p:txBody>
          <a:bodyPr/>
          <a:lstStyle/>
          <a:p>
            <a:pPr>
              <a:buFont typeface="+mj-lt"/>
              <a:buAutoNum type="arabicPeriod" startAt="3"/>
            </a:pPr>
            <a:r>
              <a:rPr lang="en-US" sz="1800" dirty="0" smtClean="0">
                <a:cs typeface="Charter Black"/>
              </a:rPr>
              <a:t>Select Your Team.</a:t>
            </a:r>
          </a:p>
          <a:p>
            <a:pPr lvl="1"/>
            <a:r>
              <a:rPr lang="en-US" sz="1600" dirty="0" smtClean="0">
                <a:cs typeface="Abadi MT Condensed Light"/>
              </a:rPr>
              <a:t>Unless your expedition is designed to be individual AND you are certain you have the adequate skills necessary.</a:t>
            </a:r>
          </a:p>
          <a:p>
            <a:pPr lvl="1"/>
            <a:r>
              <a:rPr lang="en-US" sz="1600" dirty="0" smtClean="0">
                <a:cs typeface="Abadi MT Condensed Light"/>
              </a:rPr>
              <a:t>Consider:</a:t>
            </a:r>
          </a:p>
          <a:p>
            <a:pPr lvl="2"/>
            <a:r>
              <a:rPr lang="en-US" sz="1400" dirty="0" smtClean="0">
                <a:cs typeface="Abadi MT Condensed Light"/>
              </a:rPr>
              <a:t>Skills.</a:t>
            </a:r>
          </a:p>
          <a:p>
            <a:pPr lvl="2"/>
            <a:r>
              <a:rPr lang="en-US" sz="1400" dirty="0" smtClean="0">
                <a:cs typeface="Abadi MT Condensed Light"/>
              </a:rPr>
              <a:t>Behavior and personality.</a:t>
            </a:r>
          </a:p>
          <a:p>
            <a:pPr lvl="2"/>
            <a:r>
              <a:rPr lang="en-US" sz="1400" dirty="0" smtClean="0">
                <a:cs typeface="Abadi MT Condensed Light"/>
              </a:rPr>
              <a:t>Team chemistry.</a:t>
            </a:r>
          </a:p>
          <a:p>
            <a:pPr lvl="1"/>
            <a:r>
              <a:rPr lang="en-US" sz="1600" dirty="0" smtClean="0">
                <a:cs typeface="Abadi MT Condensed Light"/>
              </a:rPr>
              <a:t>Keep </a:t>
            </a:r>
            <a:r>
              <a:rPr lang="en-US" sz="1600" dirty="0">
                <a:cs typeface="Abadi MT Condensed Light"/>
              </a:rPr>
              <a:t>in </a:t>
            </a:r>
            <a:r>
              <a:rPr lang="en-US" sz="1600" dirty="0" smtClean="0">
                <a:cs typeface="Abadi MT Condensed Light"/>
              </a:rPr>
              <a:t>mind that expeditions </a:t>
            </a:r>
            <a:r>
              <a:rPr lang="en-US" sz="1600" dirty="0">
                <a:cs typeface="Abadi MT Condensed Light"/>
              </a:rPr>
              <a:t>can be stressful </a:t>
            </a:r>
            <a:r>
              <a:rPr lang="en-US" sz="1600" dirty="0" smtClean="0">
                <a:cs typeface="Abadi MT Condensed Light"/>
              </a:rPr>
              <a:t>and </a:t>
            </a:r>
            <a:r>
              <a:rPr lang="en-US" sz="1600" dirty="0">
                <a:cs typeface="Abadi MT Condensed Light"/>
              </a:rPr>
              <a:t>how someone reacts under stress may affect your </a:t>
            </a:r>
            <a:r>
              <a:rPr lang="en-US" sz="1600" dirty="0" smtClean="0">
                <a:cs typeface="Abadi MT Condensed Light"/>
              </a:rPr>
              <a:t>activities.</a:t>
            </a:r>
          </a:p>
          <a:p>
            <a:pPr lvl="2"/>
            <a:r>
              <a:rPr lang="en-US" sz="1400" dirty="0" smtClean="0">
                <a:cs typeface="Abadi MT Condensed Light"/>
              </a:rPr>
              <a:t>Get </a:t>
            </a:r>
            <a:r>
              <a:rPr lang="en-US" sz="1400" dirty="0">
                <a:cs typeface="Abadi MT Condensed Light"/>
              </a:rPr>
              <a:t>to know their </a:t>
            </a:r>
            <a:r>
              <a:rPr lang="en-US" sz="1400" dirty="0" smtClean="0">
                <a:cs typeface="Abadi MT Condensed Light"/>
              </a:rPr>
              <a:t>personalities.</a:t>
            </a:r>
          </a:p>
          <a:p>
            <a:pPr lvl="2"/>
            <a:r>
              <a:rPr lang="en-US" sz="1400" dirty="0" smtClean="0">
                <a:cs typeface="Abadi MT Condensed Light"/>
              </a:rPr>
              <a:t>Try </a:t>
            </a:r>
            <a:r>
              <a:rPr lang="en-US" sz="1400" dirty="0">
                <a:cs typeface="Abadi MT Condensed Light"/>
              </a:rPr>
              <a:t>and spot any warning </a:t>
            </a:r>
            <a:r>
              <a:rPr lang="en-US" sz="1400" dirty="0" smtClean="0">
                <a:cs typeface="Abadi MT Condensed Light"/>
              </a:rPr>
              <a:t>signs.</a:t>
            </a:r>
          </a:p>
          <a:p>
            <a:pPr lvl="2"/>
            <a:r>
              <a:rPr lang="en-US" sz="1400" dirty="0" smtClean="0">
                <a:cs typeface="Abadi MT Condensed Light"/>
              </a:rPr>
              <a:t>Everyone’s availability.  </a:t>
            </a:r>
            <a:endParaRPr lang="en-US" sz="1400" dirty="0">
              <a:cs typeface="Abadi MT Condensed Light"/>
            </a:endParaRPr>
          </a:p>
          <a:p>
            <a:pPr lvl="1">
              <a:buFont typeface="Arial"/>
              <a:buChar char="•"/>
            </a:pPr>
            <a:endParaRPr lang="en-US" dirty="0">
              <a:solidFill>
                <a:srgbClr val="FFFFFF"/>
              </a:solidFill>
              <a:cs typeface="Abadi MT Condensed Light"/>
            </a:endParaRPr>
          </a:p>
        </p:txBody>
      </p:sp>
      <p:pic>
        <p:nvPicPr>
          <p:cNvPr id="4" name="Picture 3"/>
          <p:cNvPicPr>
            <a:picLocks noChangeAspect="1"/>
          </p:cNvPicPr>
          <p:nvPr/>
        </p:nvPicPr>
        <p:blipFill>
          <a:blip r:embed="rId2"/>
          <a:stretch>
            <a:fillRect/>
          </a:stretch>
        </p:blipFill>
        <p:spPr>
          <a:xfrm>
            <a:off x="5976287" y="1600200"/>
            <a:ext cx="2977213" cy="1981200"/>
          </a:xfrm>
          <a:prstGeom prst="rect">
            <a:avLst/>
          </a:prstGeom>
        </p:spPr>
      </p:pic>
    </p:spTree>
    <p:extLst>
      <p:ext uri="{BB962C8B-B14F-4D97-AF65-F5344CB8AC3E}">
        <p14:creationId xmlns:p14="http://schemas.microsoft.com/office/powerpoint/2010/main" val="29594589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828801" y="3200400"/>
            <a:ext cx="7239000" cy="3459163"/>
          </a:xfrm>
        </p:spPr>
        <p:txBody>
          <a:bodyPr/>
          <a:lstStyle/>
          <a:p>
            <a:pPr>
              <a:buFont typeface="+mj-lt"/>
              <a:buAutoNum type="arabicPeriod" startAt="4"/>
            </a:pPr>
            <a:r>
              <a:rPr lang="en-US" sz="1800" dirty="0" smtClean="0">
                <a:cs typeface="Charter Black"/>
              </a:rPr>
              <a:t>Create </a:t>
            </a:r>
            <a:r>
              <a:rPr lang="en-US" sz="1800" dirty="0">
                <a:cs typeface="Charter Black"/>
              </a:rPr>
              <a:t>an </a:t>
            </a:r>
            <a:r>
              <a:rPr lang="en-US" sz="1800" dirty="0" smtClean="0">
                <a:cs typeface="Charter Black"/>
              </a:rPr>
              <a:t>Agenda</a:t>
            </a:r>
          </a:p>
          <a:p>
            <a:pPr lvl="1"/>
            <a:r>
              <a:rPr lang="en-US" sz="1600" dirty="0" smtClean="0">
                <a:cs typeface="Abadi MT Condensed Light"/>
              </a:rPr>
              <a:t>Serves </a:t>
            </a:r>
            <a:r>
              <a:rPr lang="en-US" sz="1600" dirty="0">
                <a:cs typeface="Abadi MT Condensed Light"/>
              </a:rPr>
              <a:t>as a guide during </a:t>
            </a:r>
            <a:r>
              <a:rPr lang="en-US" sz="1600" dirty="0" smtClean="0">
                <a:cs typeface="Abadi MT Condensed Light"/>
              </a:rPr>
              <a:t>preparation.</a:t>
            </a:r>
          </a:p>
          <a:p>
            <a:pPr lvl="1"/>
            <a:r>
              <a:rPr lang="en-US" sz="1600" dirty="0" smtClean="0">
                <a:cs typeface="Abadi MT Condensed Light"/>
              </a:rPr>
              <a:t>Provides </a:t>
            </a:r>
            <a:r>
              <a:rPr lang="en-US" sz="1600" dirty="0">
                <a:cs typeface="Abadi MT Condensed Light"/>
              </a:rPr>
              <a:t>a frame-work for the activities </a:t>
            </a:r>
            <a:r>
              <a:rPr lang="en-US" sz="1600" dirty="0" smtClean="0">
                <a:cs typeface="Abadi MT Condensed Light"/>
              </a:rPr>
              <a:t>planned.</a:t>
            </a:r>
          </a:p>
          <a:p>
            <a:pPr lvl="1"/>
            <a:r>
              <a:rPr lang="en-US" sz="1600" dirty="0" smtClean="0">
                <a:cs typeface="Abadi MT Condensed Light"/>
              </a:rPr>
              <a:t>Outlines </a:t>
            </a:r>
            <a:r>
              <a:rPr lang="en-US" sz="1600" dirty="0">
                <a:cs typeface="Abadi MT Condensed Light"/>
              </a:rPr>
              <a:t>what needs to be done after you </a:t>
            </a:r>
            <a:r>
              <a:rPr lang="en-US" sz="1600" dirty="0" smtClean="0">
                <a:cs typeface="Abadi MT Condensed Light"/>
              </a:rPr>
              <a:t>return.</a:t>
            </a:r>
          </a:p>
          <a:p>
            <a:pPr lvl="1"/>
            <a:r>
              <a:rPr lang="en-US" sz="1600" dirty="0" smtClean="0">
                <a:cs typeface="Abadi MT Condensed Light"/>
              </a:rPr>
              <a:t>Helps </a:t>
            </a:r>
            <a:r>
              <a:rPr lang="en-US" sz="1600" dirty="0">
                <a:cs typeface="Abadi MT Condensed Light"/>
              </a:rPr>
              <a:t>organize your </a:t>
            </a:r>
            <a:r>
              <a:rPr lang="en-US" sz="1600" dirty="0" smtClean="0">
                <a:cs typeface="Abadi MT Condensed Light"/>
              </a:rPr>
              <a:t>exploration. </a:t>
            </a:r>
          </a:p>
          <a:p>
            <a:pPr lvl="2"/>
            <a:r>
              <a:rPr lang="en-US" sz="1400" dirty="0" smtClean="0">
                <a:cs typeface="Abadi MT Condensed Light"/>
              </a:rPr>
              <a:t>ID </a:t>
            </a:r>
            <a:r>
              <a:rPr lang="en-US" sz="1400" dirty="0">
                <a:cs typeface="Abadi MT Condensed Light"/>
              </a:rPr>
              <a:t>areas where obstacles may </a:t>
            </a:r>
            <a:r>
              <a:rPr lang="en-US" sz="1400" dirty="0" smtClean="0">
                <a:cs typeface="Abadi MT Condensed Light"/>
              </a:rPr>
              <a:t>arise. </a:t>
            </a:r>
          </a:p>
          <a:p>
            <a:pPr lvl="2"/>
            <a:r>
              <a:rPr lang="en-US" sz="1400" dirty="0" smtClean="0">
                <a:cs typeface="Abadi MT Condensed Light"/>
              </a:rPr>
              <a:t>Assist </a:t>
            </a:r>
            <a:r>
              <a:rPr lang="en-US" sz="1400" dirty="0">
                <a:cs typeface="Abadi MT Condensed Light"/>
              </a:rPr>
              <a:t>in dealing with unexpected </a:t>
            </a:r>
            <a:r>
              <a:rPr lang="en-US" sz="1400" dirty="0" smtClean="0">
                <a:cs typeface="Abadi MT Condensed Light"/>
              </a:rPr>
              <a:t>delays.</a:t>
            </a:r>
          </a:p>
          <a:p>
            <a:pPr lvl="1"/>
            <a:r>
              <a:rPr lang="en-US" sz="1600" dirty="0" smtClean="0">
                <a:cs typeface="Abadi MT Condensed Light"/>
              </a:rPr>
              <a:t>Time </a:t>
            </a:r>
            <a:r>
              <a:rPr lang="en-US" sz="1600" dirty="0">
                <a:cs typeface="Abadi MT Condensed Light"/>
              </a:rPr>
              <a:t>for each </a:t>
            </a:r>
            <a:r>
              <a:rPr lang="en-US" sz="1600" dirty="0" smtClean="0">
                <a:cs typeface="Abadi MT Condensed Light"/>
              </a:rPr>
              <a:t>step.</a:t>
            </a:r>
          </a:p>
          <a:p>
            <a:pPr lvl="1"/>
            <a:r>
              <a:rPr lang="en-US" sz="1600" dirty="0" smtClean="0">
                <a:cs typeface="Abadi MT Condensed Light"/>
              </a:rPr>
              <a:t>Assigns tasks as appropriate so </a:t>
            </a:r>
            <a:r>
              <a:rPr lang="en-US" sz="1600" dirty="0">
                <a:cs typeface="Abadi MT Condensed Light"/>
              </a:rPr>
              <a:t>the team shares in the </a:t>
            </a:r>
            <a:r>
              <a:rPr lang="en-US" sz="1600" dirty="0" smtClean="0">
                <a:cs typeface="Abadi MT Condensed Light"/>
              </a:rPr>
              <a:t>work.</a:t>
            </a:r>
          </a:p>
          <a:p>
            <a:pPr lvl="2"/>
            <a:r>
              <a:rPr lang="en-US" sz="1400" dirty="0" smtClean="0">
                <a:cs typeface="Abadi MT Condensed Light"/>
              </a:rPr>
              <a:t>Helps </a:t>
            </a:r>
            <a:r>
              <a:rPr lang="en-US" sz="1400" dirty="0">
                <a:cs typeface="Abadi MT Condensed Light"/>
              </a:rPr>
              <a:t>shorten preparation and exploration </a:t>
            </a:r>
            <a:r>
              <a:rPr lang="en-US" sz="1400" dirty="0" smtClean="0">
                <a:cs typeface="Abadi MT Condensed Light"/>
              </a:rPr>
              <a:t>times.</a:t>
            </a:r>
          </a:p>
          <a:p>
            <a:pPr lvl="1"/>
            <a:r>
              <a:rPr lang="en-US" sz="1600" dirty="0" smtClean="0">
                <a:cs typeface="Abadi MT Condensed Light"/>
              </a:rPr>
              <a:t>Share </a:t>
            </a:r>
            <a:r>
              <a:rPr lang="en-US" sz="1600" dirty="0">
                <a:cs typeface="Abadi MT Condensed Light"/>
              </a:rPr>
              <a:t>your agenda with someone not going on the </a:t>
            </a:r>
            <a:r>
              <a:rPr lang="en-US" sz="1600" dirty="0" smtClean="0">
                <a:cs typeface="Abadi MT Condensed Light"/>
              </a:rPr>
              <a:t>expedition. </a:t>
            </a:r>
            <a:endParaRPr lang="en-US" sz="1600" dirty="0">
              <a:cs typeface="Abadi MT Condensed Light"/>
            </a:endParaRPr>
          </a:p>
          <a:p>
            <a:pPr marL="1200150" lvl="2" indent="-342900">
              <a:buFont typeface="Arial"/>
              <a:buChar char="•"/>
            </a:pPr>
            <a:endParaRPr lang="en-US" sz="1600" dirty="0">
              <a:cs typeface="Abadi MT Condensed Light"/>
            </a:endParaRPr>
          </a:p>
          <a:p>
            <a:pPr lvl="1">
              <a:buFont typeface="Arial"/>
              <a:buChar char="•"/>
            </a:pPr>
            <a:endParaRPr lang="en-US" dirty="0">
              <a:solidFill>
                <a:srgbClr val="FFFFFF"/>
              </a:solidFill>
              <a:cs typeface="Abadi MT Condensed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1355" y="914400"/>
            <a:ext cx="4063701" cy="2286000"/>
          </a:xfrm>
          <a:prstGeom prst="rect">
            <a:avLst/>
          </a:prstGeom>
        </p:spPr>
      </p:pic>
    </p:spTree>
    <p:extLst>
      <p:ext uri="{BB962C8B-B14F-4D97-AF65-F5344CB8AC3E}">
        <p14:creationId xmlns:p14="http://schemas.microsoft.com/office/powerpoint/2010/main" val="31798582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828801" y="1600200"/>
            <a:ext cx="4095447" cy="4525963"/>
          </a:xfrm>
        </p:spPr>
        <p:txBody>
          <a:bodyPr/>
          <a:lstStyle/>
          <a:p>
            <a:pPr>
              <a:buFont typeface="+mj-lt"/>
              <a:buAutoNum type="arabicPeriod" startAt="5"/>
            </a:pPr>
            <a:r>
              <a:rPr lang="en-US" sz="1800" dirty="0" smtClean="0">
                <a:cs typeface="Charter Black"/>
              </a:rPr>
              <a:t>Secure Expedition Financing.</a:t>
            </a:r>
          </a:p>
          <a:p>
            <a:pPr lvl="1"/>
            <a:r>
              <a:rPr lang="en-US" sz="1600" dirty="0" smtClean="0">
                <a:cs typeface="Abadi MT Condensed Light"/>
              </a:rPr>
              <a:t>A rough budget. </a:t>
            </a:r>
          </a:p>
          <a:p>
            <a:pPr lvl="1"/>
            <a:r>
              <a:rPr lang="en-US" sz="1600" dirty="0" smtClean="0">
                <a:cs typeface="Abadi MT Condensed Light"/>
              </a:rPr>
              <a:t>Alternate sources of funding.</a:t>
            </a:r>
          </a:p>
          <a:p>
            <a:pPr lvl="1"/>
            <a:r>
              <a:rPr lang="en-US" sz="1600" dirty="0" smtClean="0">
                <a:cs typeface="Abadi MT Condensed Light"/>
              </a:rPr>
              <a:t>Gifts and Grants from organizations and individuals.</a:t>
            </a:r>
          </a:p>
          <a:p>
            <a:pPr lvl="1">
              <a:buFont typeface="Arial"/>
              <a:buChar char="•"/>
            </a:pPr>
            <a:endParaRPr lang="en-US" dirty="0">
              <a:solidFill>
                <a:srgbClr val="FFFFFF"/>
              </a:solidFill>
              <a:cs typeface="Abadi MT Condensed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24248" y="1600201"/>
            <a:ext cx="3048000" cy="3048000"/>
          </a:xfrm>
          <a:prstGeom prst="rect">
            <a:avLst/>
          </a:prstGeom>
        </p:spPr>
      </p:pic>
    </p:spTree>
    <p:extLst>
      <p:ext uri="{BB962C8B-B14F-4D97-AF65-F5344CB8AC3E}">
        <p14:creationId xmlns:p14="http://schemas.microsoft.com/office/powerpoint/2010/main" val="2358351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828801" y="1600200"/>
            <a:ext cx="6858000" cy="4525963"/>
          </a:xfrm>
        </p:spPr>
        <p:txBody>
          <a:bodyPr/>
          <a:lstStyle/>
          <a:p>
            <a:pPr>
              <a:buFont typeface="+mj-lt"/>
              <a:buAutoNum type="arabicPeriod" startAt="6"/>
            </a:pPr>
            <a:r>
              <a:rPr lang="en-US" sz="1800" dirty="0" smtClean="0">
                <a:cs typeface="Charter Black"/>
              </a:rPr>
              <a:t>Gather </a:t>
            </a:r>
            <a:r>
              <a:rPr lang="en-US" sz="1800" dirty="0">
                <a:cs typeface="Charter Black"/>
              </a:rPr>
              <a:t>Equipment </a:t>
            </a:r>
            <a:r>
              <a:rPr lang="en-US" sz="1800" dirty="0" smtClean="0">
                <a:cs typeface="Charter Black"/>
              </a:rPr>
              <a:t>and Supplies.</a:t>
            </a:r>
          </a:p>
          <a:p>
            <a:pPr lvl="1"/>
            <a:r>
              <a:rPr lang="en-US" sz="1600" dirty="0" smtClean="0">
                <a:cs typeface="Abadi MT Condensed Light"/>
              </a:rPr>
              <a:t>Equipment </a:t>
            </a:r>
            <a:r>
              <a:rPr lang="en-US" sz="1600" dirty="0">
                <a:cs typeface="Abadi MT Condensed Light"/>
              </a:rPr>
              <a:t>will vary due </a:t>
            </a:r>
            <a:r>
              <a:rPr lang="en-US" sz="1600" dirty="0" smtClean="0">
                <a:cs typeface="Abadi MT Condensed Light"/>
              </a:rPr>
              <a:t>to:</a:t>
            </a:r>
          </a:p>
          <a:p>
            <a:pPr lvl="2"/>
            <a:r>
              <a:rPr lang="en-US" sz="1400" dirty="0" smtClean="0">
                <a:cs typeface="Abadi MT Condensed Light"/>
              </a:rPr>
              <a:t>Location.</a:t>
            </a:r>
          </a:p>
          <a:p>
            <a:pPr lvl="2"/>
            <a:r>
              <a:rPr lang="en-US" sz="1400" dirty="0" smtClean="0">
                <a:cs typeface="Abadi MT Condensed Light"/>
              </a:rPr>
              <a:t>Climate.</a:t>
            </a:r>
          </a:p>
          <a:p>
            <a:pPr lvl="2"/>
            <a:r>
              <a:rPr lang="en-US" sz="1400" dirty="0" smtClean="0">
                <a:cs typeface="Abadi MT Condensed Light"/>
              </a:rPr>
              <a:t>Season. </a:t>
            </a:r>
          </a:p>
          <a:p>
            <a:pPr lvl="2"/>
            <a:r>
              <a:rPr lang="en-US" sz="1400" dirty="0" smtClean="0">
                <a:cs typeface="Abadi MT Condensed Light"/>
              </a:rPr>
              <a:t>Altitude.</a:t>
            </a:r>
          </a:p>
          <a:p>
            <a:pPr lvl="2"/>
            <a:r>
              <a:rPr lang="en-US" sz="1400" dirty="0" smtClean="0">
                <a:cs typeface="Abadi MT Condensed Light"/>
              </a:rPr>
              <a:t>Number </a:t>
            </a:r>
            <a:r>
              <a:rPr lang="en-US" sz="1400" dirty="0">
                <a:cs typeface="Abadi MT Condensed Light"/>
              </a:rPr>
              <a:t>of </a:t>
            </a:r>
            <a:r>
              <a:rPr lang="en-US" sz="1400" dirty="0" smtClean="0">
                <a:cs typeface="Abadi MT Condensed Light"/>
              </a:rPr>
              <a:t>people.</a:t>
            </a:r>
          </a:p>
          <a:p>
            <a:pPr lvl="1"/>
            <a:r>
              <a:rPr lang="en-US" sz="1600" dirty="0" smtClean="0">
                <a:cs typeface="Abadi MT Condensed Light"/>
              </a:rPr>
              <a:t>Discuss </a:t>
            </a:r>
            <a:r>
              <a:rPr lang="en-US" sz="1600" dirty="0">
                <a:cs typeface="Abadi MT Condensed Light"/>
              </a:rPr>
              <a:t>all </a:t>
            </a:r>
            <a:r>
              <a:rPr lang="en-US" sz="1600" dirty="0" smtClean="0">
                <a:cs typeface="Abadi MT Condensed Light"/>
              </a:rPr>
              <a:t>equipment and supplies with your team.</a:t>
            </a:r>
          </a:p>
          <a:p>
            <a:pPr lvl="2"/>
            <a:r>
              <a:rPr lang="en-US" sz="1400" dirty="0" smtClean="0">
                <a:cs typeface="Abadi MT Condensed Light"/>
              </a:rPr>
              <a:t>All </a:t>
            </a:r>
            <a:r>
              <a:rPr lang="en-US" sz="1400" dirty="0">
                <a:cs typeface="Abadi MT Condensed Light"/>
              </a:rPr>
              <a:t>are in </a:t>
            </a:r>
            <a:r>
              <a:rPr lang="en-US" sz="1400" dirty="0" smtClean="0">
                <a:cs typeface="Abadi MT Condensed Light"/>
              </a:rPr>
              <a:t>agreement.</a:t>
            </a:r>
          </a:p>
          <a:p>
            <a:pPr lvl="2"/>
            <a:r>
              <a:rPr lang="en-US" sz="1400" dirty="0" smtClean="0">
                <a:cs typeface="Abadi MT Condensed Light"/>
              </a:rPr>
              <a:t>All </a:t>
            </a:r>
            <a:r>
              <a:rPr lang="en-US" sz="1400" dirty="0">
                <a:cs typeface="Abadi MT Condensed Light"/>
              </a:rPr>
              <a:t>are in the </a:t>
            </a:r>
            <a:r>
              <a:rPr lang="en-US" sz="1400" dirty="0" smtClean="0">
                <a:cs typeface="Abadi MT Condensed Light"/>
              </a:rPr>
              <a:t>know.</a:t>
            </a:r>
          </a:p>
          <a:p>
            <a:pPr lvl="1"/>
            <a:r>
              <a:rPr lang="en-US" sz="1600" dirty="0" smtClean="0">
                <a:cs typeface="Abadi MT Condensed Light"/>
              </a:rPr>
              <a:t>Equipment needs to be carefully chosen and calculated as to weight and volume limitations (how much you can carry).</a:t>
            </a:r>
          </a:p>
          <a:p>
            <a:pPr lvl="1"/>
            <a:r>
              <a:rPr lang="en-US" sz="1600" dirty="0" smtClean="0">
                <a:cs typeface="Abadi MT Condensed Light"/>
              </a:rPr>
              <a:t>Consider extra batteries</a:t>
            </a:r>
            <a:r>
              <a:rPr lang="en-US" sz="1600" dirty="0">
                <a:cs typeface="Abadi MT Condensed Light"/>
              </a:rPr>
              <a:t>, bulbs, digital camera and memory card, </a:t>
            </a:r>
            <a:r>
              <a:rPr lang="en-US" sz="1600" dirty="0" smtClean="0">
                <a:cs typeface="Abadi MT Condensed Light"/>
              </a:rPr>
              <a:t>cords, and other essentials.</a:t>
            </a:r>
          </a:p>
          <a:p>
            <a:pPr lvl="1"/>
            <a:r>
              <a:rPr lang="en-US" sz="1600" dirty="0" smtClean="0">
                <a:cs typeface="Abadi MT Condensed Light"/>
              </a:rPr>
              <a:t>Plan to pack everything out.</a:t>
            </a:r>
          </a:p>
          <a:p>
            <a:pPr lvl="1"/>
            <a:r>
              <a:rPr lang="en-US" sz="1600" dirty="0" smtClean="0">
                <a:cs typeface="Abadi MT Condensed Light"/>
              </a:rPr>
              <a:t>BE PRACTICAL.</a:t>
            </a:r>
            <a:endParaRPr lang="en-US" sz="1600" dirty="0">
              <a:cs typeface="Abadi MT Condensed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0" y="1600200"/>
            <a:ext cx="2927507" cy="1752600"/>
          </a:xfrm>
          <a:prstGeom prst="rect">
            <a:avLst/>
          </a:prstGeom>
        </p:spPr>
      </p:pic>
    </p:spTree>
    <p:extLst>
      <p:ext uri="{BB962C8B-B14F-4D97-AF65-F5344CB8AC3E}">
        <p14:creationId xmlns:p14="http://schemas.microsoft.com/office/powerpoint/2010/main" val="13907466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8080" y="325526"/>
            <a:ext cx="6707187" cy="1143000"/>
          </a:xfrm>
        </p:spPr>
        <p:txBody>
          <a:bodyPr/>
          <a:lstStyle/>
          <a:p>
            <a:pPr algn="l"/>
            <a:r>
              <a:rPr lang="en-US" sz="3200" dirty="0" smtClean="0"/>
              <a:t>Expedition Planning</a:t>
            </a:r>
            <a:endParaRPr lang="en-US" sz="3200" dirty="0"/>
          </a:p>
        </p:txBody>
      </p:sp>
      <p:sp>
        <p:nvSpPr>
          <p:cNvPr id="3" name="Content Placeholder 2"/>
          <p:cNvSpPr>
            <a:spLocks noGrp="1"/>
          </p:cNvSpPr>
          <p:nvPr>
            <p:ph idx="1"/>
          </p:nvPr>
        </p:nvSpPr>
        <p:spPr>
          <a:xfrm>
            <a:off x="1988080" y="1905000"/>
            <a:ext cx="6947412" cy="3810000"/>
          </a:xfrm>
        </p:spPr>
        <p:txBody>
          <a:bodyPr/>
          <a:lstStyle/>
          <a:p>
            <a:pPr>
              <a:buFont typeface="+mj-lt"/>
              <a:buAutoNum type="arabicPeriod" startAt="7"/>
            </a:pPr>
            <a:r>
              <a:rPr lang="en-US" sz="1800" dirty="0">
                <a:cs typeface="Charter Black"/>
              </a:rPr>
              <a:t>Make a Communication </a:t>
            </a:r>
            <a:r>
              <a:rPr lang="en-US" sz="1800" dirty="0" smtClean="0">
                <a:cs typeface="Charter Black"/>
              </a:rPr>
              <a:t>Plan.</a:t>
            </a:r>
          </a:p>
          <a:p>
            <a:pPr lvl="1"/>
            <a:r>
              <a:rPr lang="en-US" sz="1600" dirty="0" smtClean="0">
                <a:cs typeface="Abadi MT Condensed Light"/>
              </a:rPr>
              <a:t>For </a:t>
            </a:r>
            <a:r>
              <a:rPr lang="en-US" sz="1600" dirty="0">
                <a:cs typeface="Abadi MT Condensed Light"/>
              </a:rPr>
              <a:t>exploration in a remote area, communication equipment is </a:t>
            </a:r>
            <a:r>
              <a:rPr lang="en-US" sz="1600" dirty="0" smtClean="0">
                <a:cs typeface="Abadi MT Condensed Light"/>
              </a:rPr>
              <a:t>essential.</a:t>
            </a:r>
          </a:p>
          <a:p>
            <a:pPr lvl="1"/>
            <a:r>
              <a:rPr lang="en-US" sz="1600" dirty="0" smtClean="0">
                <a:cs typeface="Abadi MT Condensed Light"/>
              </a:rPr>
              <a:t>Terrain </a:t>
            </a:r>
            <a:r>
              <a:rPr lang="en-US" sz="1600" dirty="0">
                <a:cs typeface="Abadi MT Condensed Light"/>
              </a:rPr>
              <a:t>is </a:t>
            </a:r>
            <a:r>
              <a:rPr lang="en-US" sz="1600" dirty="0" smtClean="0">
                <a:cs typeface="Abadi MT Condensed Light"/>
              </a:rPr>
              <a:t>the major factor to be considered.</a:t>
            </a:r>
          </a:p>
          <a:p>
            <a:pPr lvl="1"/>
            <a:r>
              <a:rPr lang="en-US" sz="1600" dirty="0" smtClean="0">
                <a:cs typeface="Abadi MT Condensed Light"/>
              </a:rPr>
              <a:t>Simple </a:t>
            </a:r>
            <a:r>
              <a:rPr lang="en-US" sz="1600" dirty="0">
                <a:cs typeface="Abadi MT Condensed Light"/>
              </a:rPr>
              <a:t>cell phones work in urban areas and areas with clear lines of </a:t>
            </a:r>
            <a:r>
              <a:rPr lang="en-US" sz="1600" dirty="0" smtClean="0">
                <a:cs typeface="Abadi MT Condensed Light"/>
              </a:rPr>
              <a:t>sight but remote </a:t>
            </a:r>
            <a:r>
              <a:rPr lang="en-US" sz="1600" dirty="0">
                <a:cs typeface="Abadi MT Condensed Light"/>
              </a:rPr>
              <a:t>areas </a:t>
            </a:r>
            <a:r>
              <a:rPr lang="en-US" sz="1600" dirty="0" smtClean="0">
                <a:cs typeface="Abadi MT Condensed Light"/>
              </a:rPr>
              <a:t>may have sparse coverage.</a:t>
            </a:r>
          </a:p>
          <a:p>
            <a:pPr lvl="1"/>
            <a:r>
              <a:rPr lang="en-US" sz="1600" dirty="0" smtClean="0">
                <a:cs typeface="Abadi MT Condensed Light"/>
              </a:rPr>
              <a:t>Steep </a:t>
            </a:r>
            <a:r>
              <a:rPr lang="en-US" sz="1600" dirty="0">
                <a:cs typeface="Abadi MT Condensed Light"/>
              </a:rPr>
              <a:t>terrain can block cellular </a:t>
            </a:r>
            <a:r>
              <a:rPr lang="en-US" sz="1600" dirty="0" smtClean="0">
                <a:cs typeface="Abadi MT Condensed Light"/>
              </a:rPr>
              <a:t>coverage.</a:t>
            </a:r>
          </a:p>
          <a:p>
            <a:pPr lvl="1"/>
            <a:r>
              <a:rPr lang="en-US" sz="1600" dirty="0" smtClean="0">
                <a:cs typeface="Abadi MT Condensed Light"/>
              </a:rPr>
              <a:t>Satellite </a:t>
            </a:r>
            <a:r>
              <a:rPr lang="en-US" sz="1600" dirty="0">
                <a:cs typeface="Abadi MT Condensed Light"/>
              </a:rPr>
              <a:t>phones and GPS </a:t>
            </a:r>
            <a:r>
              <a:rPr lang="en-US" sz="1600" dirty="0" smtClean="0">
                <a:cs typeface="Abadi MT Condensed Light"/>
              </a:rPr>
              <a:t>have </a:t>
            </a:r>
            <a:r>
              <a:rPr lang="en-US" sz="1600" dirty="0">
                <a:cs typeface="Abadi MT Condensed Light"/>
              </a:rPr>
              <a:t>advantages but require </a:t>
            </a:r>
            <a:r>
              <a:rPr lang="en-US" sz="1600" dirty="0" smtClean="0">
                <a:cs typeface="Abadi MT Condensed Light"/>
              </a:rPr>
              <a:t>triangulation.</a:t>
            </a:r>
          </a:p>
          <a:p>
            <a:pPr lvl="1"/>
            <a:r>
              <a:rPr lang="en-US" sz="1600" dirty="0" smtClean="0">
                <a:cs typeface="Abadi MT Condensed Light"/>
              </a:rPr>
              <a:t>They can be blocked </a:t>
            </a:r>
            <a:r>
              <a:rPr lang="en-US" sz="1600" dirty="0">
                <a:cs typeface="Abadi MT Condensed Light"/>
              </a:rPr>
              <a:t>by canyons and rain-forest </a:t>
            </a:r>
            <a:r>
              <a:rPr lang="en-US" sz="1600" dirty="0" smtClean="0">
                <a:cs typeface="Abadi MT Condensed Light"/>
              </a:rPr>
              <a:t>canopies.</a:t>
            </a:r>
          </a:p>
          <a:p>
            <a:pPr lvl="1"/>
            <a:r>
              <a:rPr lang="en-US" sz="1600" dirty="0" smtClean="0">
                <a:cs typeface="Abadi MT Condensed Light"/>
              </a:rPr>
              <a:t>A </a:t>
            </a:r>
            <a:r>
              <a:rPr lang="en-US" sz="1600" dirty="0">
                <a:cs typeface="Abadi MT Condensed Light"/>
              </a:rPr>
              <a:t>mobile phone configured for the local mobile network is the most common and versatile communication </a:t>
            </a:r>
            <a:r>
              <a:rPr lang="en-US" sz="1600" dirty="0" smtClean="0">
                <a:cs typeface="Abadi MT Condensed Light"/>
              </a:rPr>
              <a:t>tool.</a:t>
            </a:r>
            <a:endParaRPr lang="en-US" sz="1600" dirty="0">
              <a:cs typeface="Abadi MT Condensed Ligh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305" y="283193"/>
            <a:ext cx="2607187" cy="1939747"/>
          </a:xfrm>
          <a:prstGeom prst="rect">
            <a:avLst/>
          </a:prstGeom>
        </p:spPr>
      </p:pic>
    </p:spTree>
    <p:extLst>
      <p:ext uri="{BB962C8B-B14F-4D97-AF65-F5344CB8AC3E}">
        <p14:creationId xmlns:p14="http://schemas.microsoft.com/office/powerpoint/2010/main" val="275457480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908175" y="990600"/>
            <a:ext cx="6778625" cy="4525963"/>
          </a:xfrm>
        </p:spPr>
        <p:txBody>
          <a:bodyPr/>
          <a:lstStyle/>
          <a:p>
            <a:pPr>
              <a:buFont typeface="+mj-lt"/>
              <a:buAutoNum type="arabicPeriod" startAt="8"/>
            </a:pPr>
            <a:r>
              <a:rPr lang="en-US" sz="1800" dirty="0" smtClean="0">
                <a:cs typeface="Charter Black"/>
              </a:rPr>
              <a:t>Establish </a:t>
            </a:r>
            <a:r>
              <a:rPr lang="en-US" sz="1800" dirty="0">
                <a:cs typeface="Charter Black"/>
              </a:rPr>
              <a:t>Safety and First-Aid </a:t>
            </a:r>
            <a:r>
              <a:rPr lang="en-US" sz="1800" dirty="0" smtClean="0">
                <a:cs typeface="Charter Black"/>
              </a:rPr>
              <a:t>Procedures.</a:t>
            </a:r>
          </a:p>
          <a:p>
            <a:r>
              <a:rPr lang="en-US" sz="1800" dirty="0" smtClean="0">
                <a:cs typeface="Charter Black"/>
              </a:rPr>
              <a:t>Make safety a priority.</a:t>
            </a:r>
          </a:p>
          <a:p>
            <a:pPr lvl="1"/>
            <a:r>
              <a:rPr lang="en-US" sz="1600" dirty="0" smtClean="0">
                <a:cs typeface="Charter Black"/>
              </a:rPr>
              <a:t>Screen participants for medical conditions that could cause trouble later on.</a:t>
            </a:r>
          </a:p>
          <a:p>
            <a:pPr lvl="2"/>
            <a:r>
              <a:rPr lang="en-US" sz="1400" dirty="0" smtClean="0">
                <a:cs typeface="Charter Black"/>
              </a:rPr>
              <a:t>Asthma, allergies, recent surgeries, etc.</a:t>
            </a:r>
          </a:p>
          <a:p>
            <a:pPr lvl="2"/>
            <a:r>
              <a:rPr lang="en-US" sz="1400" dirty="0" smtClean="0">
                <a:cs typeface="Charter Black"/>
              </a:rPr>
              <a:t>All participants should have written clearance from a doctor (physical).</a:t>
            </a:r>
          </a:p>
          <a:p>
            <a:pPr lvl="2"/>
            <a:r>
              <a:rPr lang="en-US" sz="1400" dirty="0" smtClean="0">
                <a:cs typeface="Charter Black"/>
              </a:rPr>
              <a:t>Vaccines updated.</a:t>
            </a:r>
          </a:p>
          <a:p>
            <a:pPr lvl="2"/>
            <a:r>
              <a:rPr lang="en-US" sz="1400" dirty="0" smtClean="0">
                <a:cs typeface="Charter Black"/>
              </a:rPr>
              <a:t>Any expedition member with a medical condition should carry a medical history including any medications used.</a:t>
            </a:r>
          </a:p>
          <a:p>
            <a:pPr lvl="1"/>
            <a:r>
              <a:rPr lang="en-US" sz="1600" dirty="0" smtClean="0">
                <a:cs typeface="Charter Black"/>
              </a:rPr>
              <a:t>Participants should obtain medical evacuation insurance if visiting remote areas.</a:t>
            </a:r>
          </a:p>
          <a:p>
            <a:pPr lvl="1"/>
            <a:r>
              <a:rPr lang="en-US" sz="1600" dirty="0" smtClean="0">
                <a:cs typeface="Charter Black"/>
              </a:rPr>
              <a:t>Carry a </a:t>
            </a:r>
            <a:r>
              <a:rPr lang="en-US" sz="1600" dirty="0" smtClean="0">
                <a:cs typeface="Charter Black"/>
                <a:hlinkClick r:id="rId2"/>
              </a:rPr>
              <a:t>SOAP </a:t>
            </a:r>
            <a:r>
              <a:rPr lang="en-US" sz="1600" dirty="0" smtClean="0">
                <a:cs typeface="Charter Black"/>
                <a:hlinkClick r:id="rId2"/>
              </a:rPr>
              <a:t>Note</a:t>
            </a:r>
            <a:r>
              <a:rPr lang="en-US" sz="1600" dirty="0" smtClean="0">
                <a:cs typeface="Charter Black"/>
              </a:rPr>
              <a:t> </a:t>
            </a:r>
            <a:r>
              <a:rPr lang="en-US" sz="1600" dirty="0" smtClean="0">
                <a:cs typeface="Charter Black"/>
              </a:rPr>
              <a:t>to aid in evacuation (download copies).</a:t>
            </a:r>
            <a:endParaRPr lang="en-US" sz="1600" dirty="0">
              <a:cs typeface="Charter Black"/>
            </a:endParaRPr>
          </a:p>
        </p:txBody>
      </p:sp>
      <p:pic>
        <p:nvPicPr>
          <p:cNvPr id="4" name="Picture 3"/>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90800" y="4648200"/>
            <a:ext cx="5791200" cy="1997618"/>
          </a:xfrm>
          <a:prstGeom prst="rect">
            <a:avLst/>
          </a:prstGeom>
        </p:spPr>
      </p:pic>
    </p:spTree>
    <p:extLst>
      <p:ext uri="{BB962C8B-B14F-4D97-AF65-F5344CB8AC3E}">
        <p14:creationId xmlns:p14="http://schemas.microsoft.com/office/powerpoint/2010/main" val="13469436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p:txBody>
          <a:bodyPr/>
          <a:lstStyle/>
          <a:p>
            <a:pPr>
              <a:buFont typeface="+mj-lt"/>
              <a:buAutoNum type="arabicPeriod" startAt="8"/>
            </a:pPr>
            <a:r>
              <a:rPr lang="en-US" sz="1800" dirty="0" smtClean="0">
                <a:cs typeface="Charter Black"/>
              </a:rPr>
              <a:t>Establish </a:t>
            </a:r>
            <a:r>
              <a:rPr lang="en-US" sz="1800" dirty="0">
                <a:cs typeface="Charter Black"/>
              </a:rPr>
              <a:t>Safety and First-Aid </a:t>
            </a:r>
            <a:r>
              <a:rPr lang="en-US" sz="1800" dirty="0" smtClean="0">
                <a:cs typeface="Charter Black"/>
              </a:rPr>
              <a:t>Procedures (continued).</a:t>
            </a:r>
          </a:p>
          <a:p>
            <a:r>
              <a:rPr lang="en-US" sz="1800" dirty="0" smtClean="0">
                <a:cs typeface="Charter Black"/>
              </a:rPr>
              <a:t>All </a:t>
            </a:r>
            <a:r>
              <a:rPr lang="en-US" sz="1800" dirty="0">
                <a:cs typeface="Charter Black"/>
              </a:rPr>
              <a:t>participants should have a </a:t>
            </a:r>
            <a:r>
              <a:rPr lang="en-US" sz="1800" dirty="0" smtClean="0">
                <a:cs typeface="Charter Black"/>
                <a:hlinkClick r:id="rId2"/>
              </a:rPr>
              <a:t>Personal First Aid Kit</a:t>
            </a:r>
            <a:r>
              <a:rPr lang="en-US" sz="1800" dirty="0" smtClean="0">
                <a:cs typeface="Charter Black"/>
              </a:rPr>
              <a:t>.</a:t>
            </a:r>
            <a:endParaRPr lang="en-US" sz="1600" dirty="0" smtClean="0">
              <a:cs typeface="Charter Black"/>
            </a:endParaRPr>
          </a:p>
          <a:p>
            <a:r>
              <a:rPr lang="en-US" sz="1800" dirty="0" smtClean="0">
                <a:cs typeface="Charter Black"/>
                <a:hlinkClick r:id="rId2"/>
              </a:rPr>
              <a:t>Team Medical Kits</a:t>
            </a:r>
            <a:r>
              <a:rPr lang="en-US" sz="1800" dirty="0" smtClean="0">
                <a:cs typeface="Charter Black"/>
              </a:rPr>
              <a:t> </a:t>
            </a:r>
            <a:r>
              <a:rPr lang="en-US" sz="1800" dirty="0">
                <a:cs typeface="Charter Black"/>
              </a:rPr>
              <a:t>must be practical, weigh as little as possible, and take up minimal space</a:t>
            </a:r>
            <a:r>
              <a:rPr lang="en-US" sz="1800" dirty="0" smtClean="0">
                <a:cs typeface="Charter Black"/>
              </a:rPr>
              <a:t>.</a:t>
            </a:r>
          </a:p>
          <a:p>
            <a:pPr lvl="1"/>
            <a:r>
              <a:rPr lang="en-US" sz="1600" dirty="0" smtClean="0">
                <a:cs typeface="Charter Black"/>
              </a:rPr>
              <a:t>Download </a:t>
            </a:r>
            <a:r>
              <a:rPr lang="en-US" sz="1600" dirty="0" smtClean="0">
                <a:cs typeface="Charter Black"/>
              </a:rPr>
              <a:t>checklists </a:t>
            </a:r>
            <a:r>
              <a:rPr lang="en-US" sz="1600" dirty="0">
                <a:cs typeface="Charter Black"/>
              </a:rPr>
              <a:t>for suggested </a:t>
            </a:r>
            <a:r>
              <a:rPr lang="en-US" sz="1600" dirty="0" smtClean="0">
                <a:cs typeface="Charter Black"/>
              </a:rPr>
              <a:t>supplies (both are found on the same form).</a:t>
            </a:r>
            <a:endParaRPr lang="en-US" sz="1800" dirty="0">
              <a:cs typeface="Charter Black"/>
            </a:endParaRPr>
          </a:p>
          <a:p>
            <a:endParaRPr lang="en-US" sz="1800" dirty="0">
              <a:cs typeface="Charter Black"/>
            </a:endParaRPr>
          </a:p>
          <a:p>
            <a:endParaRPr lang="en-US" sz="1800" dirty="0" smtClean="0">
              <a:cs typeface="Charter Black"/>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6904" y="3581400"/>
            <a:ext cx="2572603" cy="2971800"/>
          </a:xfrm>
          <a:prstGeom prst="rect">
            <a:avLst/>
          </a:prstGeom>
        </p:spPr>
      </p:pic>
    </p:spTree>
    <p:extLst>
      <p:ext uri="{BB962C8B-B14F-4D97-AF65-F5344CB8AC3E}">
        <p14:creationId xmlns:p14="http://schemas.microsoft.com/office/powerpoint/2010/main" val="34223987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908175" y="1600200"/>
            <a:ext cx="5407025" cy="4876800"/>
          </a:xfrm>
        </p:spPr>
        <p:txBody>
          <a:bodyPr/>
          <a:lstStyle/>
          <a:p>
            <a:pPr>
              <a:buFont typeface="+mj-lt"/>
              <a:buAutoNum type="arabicPeriod" startAt="9"/>
            </a:pPr>
            <a:r>
              <a:rPr lang="en-US" sz="1800" dirty="0" smtClean="0">
                <a:cs typeface="Charter Black"/>
              </a:rPr>
              <a:t>Obtain Necessary Documents.</a:t>
            </a:r>
          </a:p>
          <a:p>
            <a:r>
              <a:rPr lang="en-US" sz="1800" dirty="0" smtClean="0">
                <a:cs typeface="Abadi MT Condensed Light"/>
              </a:rPr>
              <a:t>All travelers must have valid identification for domestic or international travel.</a:t>
            </a:r>
          </a:p>
          <a:p>
            <a:pPr lvl="1"/>
            <a:r>
              <a:rPr lang="en-US" sz="1600" dirty="0" smtClean="0">
                <a:cs typeface="Abadi MT Condensed Light"/>
              </a:rPr>
              <a:t>Valid passports are necessary to travel outside of the United States.</a:t>
            </a:r>
          </a:p>
          <a:p>
            <a:pPr lvl="1"/>
            <a:r>
              <a:rPr lang="en-US" sz="1600" dirty="0" smtClean="0">
                <a:cs typeface="Abadi MT Condensed Light"/>
              </a:rPr>
              <a:t>If visas are required, they may take several weeks to obtain.</a:t>
            </a:r>
          </a:p>
          <a:p>
            <a:pPr lvl="1"/>
            <a:r>
              <a:rPr lang="en-US" sz="1600" dirty="0">
                <a:cs typeface="Abadi MT Condensed Light"/>
              </a:rPr>
              <a:t>Make photocopies of passports, visas, and vaccination records in case of loss or </a:t>
            </a:r>
            <a:r>
              <a:rPr lang="en-US" sz="1600" dirty="0" smtClean="0">
                <a:cs typeface="Abadi MT Condensed Light"/>
              </a:rPr>
              <a:t>theft.</a:t>
            </a:r>
            <a:endParaRPr lang="en-US" sz="1600" dirty="0">
              <a:cs typeface="Abadi MT Condensed Light"/>
            </a:endParaRPr>
          </a:p>
          <a:p>
            <a:r>
              <a:rPr lang="en-US" sz="1800" dirty="0" smtClean="0">
                <a:cs typeface="Abadi MT Condensed Light"/>
              </a:rPr>
              <a:t>Obtain any necessary permits to enter restricted areas.</a:t>
            </a:r>
          </a:p>
          <a:p>
            <a:r>
              <a:rPr lang="en-US" sz="1800" dirty="0" smtClean="0">
                <a:cs typeface="Abadi MT Condensed Light"/>
              </a:rPr>
              <a:t>Understand the Legal Considerations.</a:t>
            </a:r>
          </a:p>
          <a:p>
            <a:pPr lvl="1"/>
            <a:r>
              <a:rPr lang="en-US" sz="1600" dirty="0" smtClean="0">
                <a:cs typeface="Abadi MT Condensed Light"/>
              </a:rPr>
              <a:t>Travel and exploration always pose some risks.</a:t>
            </a:r>
          </a:p>
          <a:p>
            <a:pPr lvl="1"/>
            <a:r>
              <a:rPr lang="en-US" sz="1600" dirty="0" smtClean="0">
                <a:cs typeface="Abadi MT Condensed Light"/>
              </a:rPr>
              <a:t>All participants must be fully informed of risks and that they are voluntarily accepting these risks.</a:t>
            </a:r>
            <a:endParaRPr lang="en-US" sz="1600" dirty="0">
              <a:cs typeface="Abadi MT Condensed Light"/>
            </a:endParaRPr>
          </a:p>
          <a:p>
            <a:pPr lvl="1">
              <a:buFont typeface="Arial"/>
              <a:buChar char="•"/>
            </a:pPr>
            <a:endParaRPr lang="en-US" dirty="0">
              <a:solidFill>
                <a:srgbClr val="FFFFFF"/>
              </a:solidFill>
              <a:cs typeface="Abadi MT Condensed Light"/>
            </a:endParaRPr>
          </a:p>
        </p:txBody>
      </p:sp>
      <p:pic>
        <p:nvPicPr>
          <p:cNvPr id="5" name="Picture 4"/>
          <p:cNvPicPr>
            <a:picLocks noChangeAspect="1"/>
          </p:cNvPicPr>
          <p:nvPr/>
        </p:nvPicPr>
        <p:blipFill rotWithShape="1">
          <a:blip r:embed="rId2"/>
          <a:srcRect l="9073" t="7500" r="6594" b="5005"/>
          <a:stretch/>
        </p:blipFill>
        <p:spPr>
          <a:xfrm>
            <a:off x="7391400" y="1608667"/>
            <a:ext cx="1587138" cy="2057400"/>
          </a:xfrm>
          <a:prstGeom prst="rect">
            <a:avLst/>
          </a:prstGeom>
        </p:spPr>
      </p:pic>
    </p:spTree>
    <p:extLst>
      <p:ext uri="{BB962C8B-B14F-4D97-AF65-F5344CB8AC3E}">
        <p14:creationId xmlns:p14="http://schemas.microsoft.com/office/powerpoint/2010/main" val="3594701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Expedition Planning</a:t>
            </a:r>
            <a:endParaRPr lang="en-US" sz="3200" dirty="0"/>
          </a:p>
        </p:txBody>
      </p:sp>
      <p:sp>
        <p:nvSpPr>
          <p:cNvPr id="3" name="Content Placeholder 2"/>
          <p:cNvSpPr>
            <a:spLocks noGrp="1"/>
          </p:cNvSpPr>
          <p:nvPr>
            <p:ph idx="1"/>
          </p:nvPr>
        </p:nvSpPr>
        <p:spPr>
          <a:xfrm>
            <a:off x="1908175" y="1219200"/>
            <a:ext cx="5178425" cy="5486400"/>
          </a:xfrm>
        </p:spPr>
        <p:txBody>
          <a:bodyPr/>
          <a:lstStyle/>
          <a:p>
            <a:pPr>
              <a:buFont typeface="+mj-lt"/>
              <a:buAutoNum type="arabicPeriod" startAt="10"/>
            </a:pPr>
            <a:r>
              <a:rPr lang="en-US" sz="1800" dirty="0" smtClean="0">
                <a:cs typeface="Charter Black"/>
              </a:rPr>
              <a:t>Establish Recordkeeping Procedures.</a:t>
            </a:r>
            <a:endParaRPr lang="en-US" dirty="0">
              <a:cs typeface="Charter Black"/>
            </a:endParaRPr>
          </a:p>
          <a:p>
            <a:r>
              <a:rPr lang="en-US" sz="1800" dirty="0" smtClean="0">
                <a:cs typeface="Charter Black"/>
              </a:rPr>
              <a:t>Keeping a personal journal is an excellent way to record your experiences and help you recall details later</a:t>
            </a:r>
            <a:r>
              <a:rPr lang="en-US" sz="1800" dirty="0" smtClean="0">
                <a:cs typeface="Charter Black"/>
              </a:rPr>
              <a:t>.</a:t>
            </a:r>
          </a:p>
          <a:p>
            <a:pPr lvl="1"/>
            <a:r>
              <a:rPr lang="en-US" sz="1400" dirty="0" smtClean="0">
                <a:cs typeface="Charter Black"/>
              </a:rPr>
              <a:t>Use a waterproof journal or keep a small notebook in a Ziploc bag.</a:t>
            </a:r>
            <a:endParaRPr lang="en-US" sz="1400" dirty="0" smtClean="0">
              <a:cs typeface="Charter Black"/>
            </a:endParaRPr>
          </a:p>
          <a:p>
            <a:r>
              <a:rPr lang="en-US" sz="1800" dirty="0" smtClean="0">
                <a:cs typeface="Charter Black"/>
              </a:rPr>
              <a:t>Other important documentation:</a:t>
            </a:r>
          </a:p>
          <a:p>
            <a:pPr lvl="1"/>
            <a:r>
              <a:rPr lang="en-US" sz="1600" dirty="0" smtClean="0">
                <a:cs typeface="Charter Black"/>
              </a:rPr>
              <a:t>Supply lists to keep track of inventory and warn of possible shortages.</a:t>
            </a:r>
          </a:p>
          <a:p>
            <a:pPr lvl="1"/>
            <a:r>
              <a:rPr lang="en-US" sz="1600" dirty="0" smtClean="0">
                <a:cs typeface="Charter Black"/>
              </a:rPr>
              <a:t>A list should be kept of medications used from the team medical kit to help resupply.</a:t>
            </a:r>
          </a:p>
          <a:p>
            <a:pPr lvl="1"/>
            <a:r>
              <a:rPr lang="en-US" sz="1600" dirty="0" smtClean="0">
                <a:cs typeface="Charter Black"/>
              </a:rPr>
              <a:t>Keep a log of any individual who was give medication, along with the symptoms, date, and time.</a:t>
            </a:r>
          </a:p>
          <a:p>
            <a:pPr lvl="1"/>
            <a:r>
              <a:rPr lang="en-US" sz="1600" dirty="0" smtClean="0">
                <a:cs typeface="Charter Black"/>
              </a:rPr>
              <a:t>Document any adverse events or problems that arise.</a:t>
            </a:r>
          </a:p>
          <a:p>
            <a:pPr lvl="2"/>
            <a:r>
              <a:rPr lang="en-US" sz="1400" dirty="0" smtClean="0">
                <a:cs typeface="Charter Black"/>
              </a:rPr>
              <a:t>Helps provide an accurate account of the event in case of legal or insurance issues.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0467" y="1417638"/>
            <a:ext cx="1876425" cy="2327717"/>
          </a:xfrm>
          <a:prstGeom prst="rect">
            <a:avLst/>
          </a:prstGeom>
        </p:spPr>
      </p:pic>
    </p:spTree>
    <p:extLst>
      <p:ext uri="{BB962C8B-B14F-4D97-AF65-F5344CB8AC3E}">
        <p14:creationId xmlns:p14="http://schemas.microsoft.com/office/powerpoint/2010/main" val="40109603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1" y="908050"/>
            <a:ext cx="8147050" cy="649288"/>
          </a:xfrm>
        </p:spPr>
        <p:txBody>
          <a:bodyPr/>
          <a:lstStyle/>
          <a:p>
            <a:pPr algn="l"/>
            <a:r>
              <a:rPr lang="en-US" altLang="en-US" sz="2600" dirty="0" smtClean="0">
                <a:solidFill>
                  <a:schemeClr val="bg1"/>
                </a:solidFill>
              </a:rPr>
              <a:t>Exploration Merit Badge Requirements</a:t>
            </a:r>
            <a:endParaRPr lang="uk-UA" altLang="en-US" sz="2600" dirty="0">
              <a:solidFill>
                <a:schemeClr val="bg1"/>
              </a:solidFill>
            </a:endParaRPr>
          </a:p>
        </p:txBody>
      </p:sp>
      <p:sp>
        <p:nvSpPr>
          <p:cNvPr id="36867" name="Rectangle 3"/>
          <p:cNvSpPr>
            <a:spLocks noGrp="1" noChangeArrowheads="1"/>
          </p:cNvSpPr>
          <p:nvPr>
            <p:ph type="body" idx="1"/>
          </p:nvPr>
        </p:nvSpPr>
        <p:spPr>
          <a:xfrm>
            <a:off x="1187450" y="1773238"/>
            <a:ext cx="7705725" cy="4968875"/>
          </a:xfrm>
        </p:spPr>
        <p:txBody>
          <a:bodyPr/>
          <a:lstStyle/>
          <a:p>
            <a:pPr>
              <a:buFont typeface="+mj-lt"/>
              <a:buAutoNum type="arabicPeriod" startAt="8"/>
            </a:pPr>
            <a:r>
              <a:rPr lang="en-US" sz="1400" b="1" dirty="0" smtClean="0">
                <a:solidFill>
                  <a:schemeClr val="bg1"/>
                </a:solidFill>
              </a:rPr>
              <a:t>Go on an Expedition. </a:t>
            </a:r>
            <a:r>
              <a:rPr lang="en-US" sz="1400" dirty="0" smtClean="0">
                <a:solidFill>
                  <a:schemeClr val="bg1"/>
                </a:solidFill>
              </a:rPr>
              <a:t/>
            </a:r>
            <a:br>
              <a:rPr lang="en-US" sz="1400" dirty="0" smtClean="0">
                <a:solidFill>
                  <a:schemeClr val="bg1"/>
                </a:solidFill>
              </a:rPr>
            </a:br>
            <a:r>
              <a:rPr lang="en-US" sz="1400" dirty="0" smtClean="0">
                <a:solidFill>
                  <a:schemeClr val="bg1"/>
                </a:solidFill>
              </a:rPr>
              <a:t>Complete the following: </a:t>
            </a:r>
          </a:p>
          <a:p>
            <a:pPr lvl="1">
              <a:buFont typeface="+mj-lt"/>
              <a:buAutoNum type="alphaLcPeriod"/>
            </a:pPr>
            <a:r>
              <a:rPr lang="en-US" sz="1400" b="0" dirty="0" smtClean="0">
                <a:solidFill>
                  <a:schemeClr val="bg1"/>
                </a:solidFill>
              </a:rPr>
              <a:t>With your parent's permission and under the supervision of your merit badge counselor or a counselor-approved qualified person, use the planning steps you learned in requirement 6 and the preparations you completed in requirement 7 to personally undertake an actual expedition to an area you have not previously explored. </a:t>
            </a:r>
          </a:p>
          <a:p>
            <a:pPr lvl="1">
              <a:buFont typeface="+mj-lt"/>
              <a:buAutoNum type="alphaLcPeriod"/>
            </a:pPr>
            <a:r>
              <a:rPr lang="en-US" sz="1400" b="0" dirty="0" smtClean="0">
                <a:solidFill>
                  <a:schemeClr val="bg1"/>
                </a:solidFill>
              </a:rPr>
              <a:t>Discuss with your counselor what is outdoor ethics and its role in exploration and enjoying the outdoors responsibly. </a:t>
            </a:r>
          </a:p>
          <a:p>
            <a:pPr lvl="1">
              <a:buFont typeface="+mj-lt"/>
              <a:buAutoNum type="alphaLcPeriod"/>
            </a:pPr>
            <a:r>
              <a:rPr lang="en-US" sz="1400" b="0" dirty="0" smtClean="0">
                <a:solidFill>
                  <a:schemeClr val="bg1"/>
                </a:solidFill>
              </a:rPr>
              <a:t>After you return, compile a report on the results of your expedition and how you accomplished your objective(s). Include a statement of the objectives, note your findings and observations, include photos, note any discoveries, report any problems or adverse events, and have a conclusion (whether you reached your objective or not). The post-expedition report must be at least one page and no more than three; one page can be photos, graphs, or figures. </a:t>
            </a:r>
          </a:p>
          <a:p>
            <a:pPr>
              <a:buFont typeface="+mj-lt"/>
              <a:buAutoNum type="arabicPeriod" startAt="8"/>
            </a:pPr>
            <a:r>
              <a:rPr lang="en-US" sz="1400" b="1" dirty="0" smtClean="0">
                <a:solidFill>
                  <a:schemeClr val="bg1"/>
                </a:solidFill>
              </a:rPr>
              <a:t>Career Opportunities. </a:t>
            </a:r>
            <a:r>
              <a:rPr lang="en-US" sz="1400" dirty="0" smtClean="0">
                <a:solidFill>
                  <a:schemeClr val="bg1"/>
                </a:solidFill>
              </a:rPr>
              <a:t/>
            </a:r>
            <a:br>
              <a:rPr lang="en-US" sz="1400" dirty="0" smtClean="0">
                <a:solidFill>
                  <a:schemeClr val="bg1"/>
                </a:solidFill>
              </a:rPr>
            </a:br>
            <a:r>
              <a:rPr lang="en-US" sz="1400" dirty="0" smtClean="0">
                <a:solidFill>
                  <a:schemeClr val="bg1"/>
                </a:solidFill>
              </a:rPr>
              <a:t>Identify three career opportunities in exploration. Pick one and explain to your counselor how to prepare for such a career. Discuss what education and training are required, and why this profession might interest you. </a:t>
            </a:r>
            <a:endParaRPr lang="en-US" sz="1400" dirty="0">
              <a:solidFill>
                <a:schemeClr val="bg1"/>
              </a:solidFill>
            </a:endParaRP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72400" y="699570"/>
            <a:ext cx="1047208" cy="1066248"/>
          </a:xfrm>
          <a:prstGeom prst="rect">
            <a:avLst/>
          </a:prstGeom>
        </p:spPr>
      </p:pic>
    </p:spTree>
    <p:extLst>
      <p:ext uri="{BB962C8B-B14F-4D97-AF65-F5344CB8AC3E}">
        <p14:creationId xmlns:p14="http://schemas.microsoft.com/office/powerpoint/2010/main" val="377379815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228600"/>
            <a:ext cx="6629400" cy="715963"/>
          </a:xfrm>
        </p:spPr>
        <p:txBody>
          <a:bodyPr/>
          <a:lstStyle/>
          <a:p>
            <a:pPr algn="l"/>
            <a:r>
              <a:rPr lang="en-US" sz="3600" dirty="0" smtClean="0">
                <a:solidFill>
                  <a:srgbClr val="4D4D4D"/>
                </a:solidFill>
              </a:rPr>
              <a:t>Requirement 7</a:t>
            </a:r>
            <a:endParaRPr lang="en-US" sz="3600" dirty="0">
              <a:solidFill>
                <a:srgbClr val="4D4D4D"/>
              </a:solidFill>
            </a:endParaRPr>
          </a:p>
        </p:txBody>
      </p:sp>
      <p:sp>
        <p:nvSpPr>
          <p:cNvPr id="4" name="TextBox 3"/>
          <p:cNvSpPr txBox="1"/>
          <p:nvPr/>
        </p:nvSpPr>
        <p:spPr>
          <a:xfrm>
            <a:off x="2286000" y="990600"/>
            <a:ext cx="6096000" cy="5509200"/>
          </a:xfrm>
          <a:prstGeom prst="rect">
            <a:avLst/>
          </a:prstGeom>
          <a:noFill/>
        </p:spPr>
        <p:txBody>
          <a:bodyPr wrap="square" rtlCol="0">
            <a:spAutoFit/>
          </a:bodyPr>
          <a:lstStyle/>
          <a:p>
            <a:r>
              <a:rPr lang="en-US" sz="1600" b="1" dirty="0">
                <a:solidFill>
                  <a:srgbClr val="4D4D4D"/>
                </a:solidFill>
                <a:latin typeface="+mn-lt"/>
              </a:rPr>
              <a:t>Prepare for an Expedition.</a:t>
            </a:r>
            <a:r>
              <a:rPr lang="en-US" sz="1600" dirty="0">
                <a:solidFill>
                  <a:srgbClr val="4D4D4D"/>
                </a:solidFill>
                <a:latin typeface="+mn-lt"/>
              </a:rPr>
              <a:t> </a:t>
            </a:r>
            <a:br>
              <a:rPr lang="en-US" sz="1600" dirty="0">
                <a:solidFill>
                  <a:srgbClr val="4D4D4D"/>
                </a:solidFill>
                <a:latin typeface="+mn-lt"/>
              </a:rPr>
            </a:br>
            <a:r>
              <a:rPr lang="en-US" sz="1600" b="0" dirty="0">
                <a:solidFill>
                  <a:srgbClr val="4D4D4D"/>
                </a:solidFill>
                <a:latin typeface="+mn-lt"/>
              </a:rPr>
              <a:t>With your parent's permission and counselor's approval, prepare for an actual expedition to an area you have not previously explored; the place may be nearby or far away. Do the following: </a:t>
            </a:r>
          </a:p>
          <a:p>
            <a:pPr marL="800100" lvl="1" indent="-342900">
              <a:buFont typeface="+mj-lt"/>
              <a:buAutoNum type="alphaLcPeriod"/>
            </a:pPr>
            <a:r>
              <a:rPr lang="en-US" sz="1600" b="0" dirty="0">
                <a:solidFill>
                  <a:srgbClr val="C00000"/>
                </a:solidFill>
                <a:latin typeface="+mn-lt"/>
              </a:rPr>
              <a:t>Make your preparations under the supervision of a trained expedition leader, expedition planner, or other qualified adult experienced in exploration (such as a school science teacher, museum representative, or qualified instructor). </a:t>
            </a:r>
          </a:p>
          <a:p>
            <a:pPr marL="800100" lvl="1" indent="-342900">
              <a:buFont typeface="+mj-lt"/>
              <a:buAutoNum type="alphaLcPeriod"/>
            </a:pPr>
            <a:r>
              <a:rPr lang="en-US" sz="1600" b="0" dirty="0">
                <a:solidFill>
                  <a:srgbClr val="C00000"/>
                </a:solidFill>
                <a:latin typeface="+mn-lt"/>
              </a:rPr>
              <a:t>Use the steps listed in requirement 6 to guide your preparations. List the items of equipment and supplies you will need. Discuss with your counselor why you chose each item and how it will be of value on the expedition. Determine who should go on the expedition. </a:t>
            </a:r>
          </a:p>
          <a:p>
            <a:pPr marL="800100" lvl="1" indent="-342900">
              <a:buFont typeface="+mj-lt"/>
              <a:buAutoNum type="alphaLcPeriod"/>
            </a:pPr>
            <a:r>
              <a:rPr lang="en-US" sz="1600" b="0" dirty="0">
                <a:solidFill>
                  <a:srgbClr val="4D4D4D"/>
                </a:solidFill>
                <a:latin typeface="+mn-lt"/>
              </a:rPr>
              <a:t>Conduct a pre-expedition check, covering the steps in requirement 6, and share the results with your counselor. With your counselor, walk through the Sweet Sixteen of BSA Safety for your expedition. Ensure that all foreseeable hazards for your expedition are adequately addressed.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8400" y="53457"/>
            <a:ext cx="1047208" cy="1066248"/>
          </a:xfrm>
          <a:prstGeom prst="rect">
            <a:avLst/>
          </a:prstGeom>
        </p:spPr>
      </p:pic>
    </p:spTree>
    <p:extLst>
      <p:ext uri="{BB962C8B-B14F-4D97-AF65-F5344CB8AC3E}">
        <p14:creationId xmlns:p14="http://schemas.microsoft.com/office/powerpoint/2010/main" val="413507266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Prepare for an Expedition</a:t>
            </a:r>
            <a:endParaRPr lang="en-US" sz="3200" dirty="0"/>
          </a:p>
        </p:txBody>
      </p:sp>
      <p:sp>
        <p:nvSpPr>
          <p:cNvPr id="3" name="Content Placeholder 2"/>
          <p:cNvSpPr>
            <a:spLocks noGrp="1"/>
          </p:cNvSpPr>
          <p:nvPr>
            <p:ph idx="1"/>
          </p:nvPr>
        </p:nvSpPr>
        <p:spPr>
          <a:xfrm>
            <a:off x="1908175" y="1417638"/>
            <a:ext cx="6778625" cy="4830762"/>
          </a:xfrm>
        </p:spPr>
        <p:txBody>
          <a:bodyPr/>
          <a:lstStyle/>
          <a:p>
            <a:pPr marL="0" indent="0">
              <a:buNone/>
            </a:pPr>
            <a:r>
              <a:rPr lang="en-US" sz="2400" dirty="0" smtClean="0"/>
              <a:t>Appalachian Trail Expedition.</a:t>
            </a:r>
          </a:p>
          <a:p>
            <a:r>
              <a:rPr lang="en-US" sz="1800" dirty="0" smtClean="0"/>
              <a:t>Download the </a:t>
            </a:r>
            <a:r>
              <a:rPr lang="en-US" sz="1800" dirty="0" smtClean="0">
                <a:hlinkClick r:id="rId2"/>
              </a:rPr>
              <a:t>Appalachian Trail Trip Itinerary </a:t>
            </a:r>
            <a:endParaRPr lang="en-US" sz="1800" dirty="0" smtClean="0"/>
          </a:p>
          <a:p>
            <a:r>
              <a:rPr lang="en-US" sz="1800" dirty="0" smtClean="0"/>
              <a:t>Download the </a:t>
            </a:r>
            <a:r>
              <a:rPr lang="en-US" sz="1800" dirty="0" smtClean="0">
                <a:hlinkClick r:id="rId3"/>
              </a:rPr>
              <a:t>Appalachian Trail Backpacking Guide</a:t>
            </a:r>
            <a:endParaRPr lang="en-US" sz="1800" dirty="0" smtClean="0"/>
          </a:p>
          <a:p>
            <a:r>
              <a:rPr lang="en-US" sz="1800" dirty="0" smtClean="0"/>
              <a:t>Read the book: </a:t>
            </a:r>
            <a:r>
              <a:rPr lang="en-US" sz="1800" dirty="0">
                <a:hlinkClick r:id="rId4"/>
              </a:rPr>
              <a:t>The Unlikely Thru-Hiker: An Appalachian Trail Journey </a:t>
            </a:r>
            <a:r>
              <a:rPr lang="en-US" sz="1800" dirty="0" smtClean="0"/>
              <a:t>by </a:t>
            </a:r>
            <a:r>
              <a:rPr lang="en-US" sz="1800" dirty="0" smtClean="0"/>
              <a:t>Derick Lugo </a:t>
            </a:r>
            <a:r>
              <a:rPr lang="en-US" sz="1800" dirty="0" smtClean="0"/>
              <a:t>(optional but highly recommended)</a:t>
            </a:r>
            <a:endParaRPr lang="en-US" sz="1800" dirty="0"/>
          </a:p>
          <a:p>
            <a:r>
              <a:rPr lang="en-US" sz="1800" dirty="0" smtClean="0"/>
              <a:t>Research the following (</a:t>
            </a:r>
            <a:r>
              <a:rPr lang="en-US" sz="1800" dirty="0" smtClean="0">
                <a:hlinkClick r:id="rId5"/>
              </a:rPr>
              <a:t>The Appalachian Trail Conservancy</a:t>
            </a:r>
            <a:r>
              <a:rPr lang="en-US" sz="1800" dirty="0" smtClean="0"/>
              <a:t> website is a great place to start):</a:t>
            </a:r>
          </a:p>
          <a:p>
            <a:pPr lvl="1"/>
            <a:r>
              <a:rPr lang="en-US" sz="1600" dirty="0" smtClean="0"/>
              <a:t>History of the Appalachian Trail.</a:t>
            </a:r>
          </a:p>
          <a:p>
            <a:pPr lvl="1"/>
            <a:r>
              <a:rPr lang="en-US" sz="1600" dirty="0" smtClean="0"/>
              <a:t>Construction of the Appalachian Trail.</a:t>
            </a:r>
          </a:p>
          <a:p>
            <a:pPr lvl="1"/>
            <a:r>
              <a:rPr lang="en-US" sz="1600" dirty="0" smtClean="0"/>
              <a:t>Appalachian Trail maintenance.</a:t>
            </a:r>
          </a:p>
          <a:p>
            <a:pPr lvl="1"/>
            <a:r>
              <a:rPr lang="en-US" sz="1600" dirty="0" smtClean="0"/>
              <a:t>Flora and fauna of the Appalachian Trail in Virginia.</a:t>
            </a:r>
          </a:p>
          <a:p>
            <a:pPr lvl="1"/>
            <a:r>
              <a:rPr lang="en-US" sz="1600" dirty="0" smtClean="0"/>
              <a:t>Weather conditions </a:t>
            </a:r>
            <a:r>
              <a:rPr lang="en-US" sz="1600" dirty="0"/>
              <a:t>of the Appalachian Trail in </a:t>
            </a:r>
            <a:r>
              <a:rPr lang="en-US" sz="1600" dirty="0" smtClean="0"/>
              <a:t>Virginia in July.</a:t>
            </a:r>
          </a:p>
          <a:p>
            <a:r>
              <a:rPr lang="en-US" sz="1800" dirty="0" smtClean="0"/>
              <a:t>Follow the procedures for expedition planning.</a:t>
            </a:r>
            <a:endParaRPr lang="en-US" sz="1800" dirty="0"/>
          </a:p>
        </p:txBody>
      </p:sp>
      <p:pic>
        <p:nvPicPr>
          <p:cNvPr id="4" name="Picture 3" descr="Appalachian Trail | Explore North Adams"/>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5200" y="274638"/>
            <a:ext cx="1638300" cy="1574165"/>
          </a:xfrm>
          <a:prstGeom prst="rect">
            <a:avLst/>
          </a:prstGeom>
          <a:noFill/>
          <a:ln>
            <a:noFill/>
          </a:ln>
        </p:spPr>
      </p:pic>
    </p:spTree>
    <p:extLst>
      <p:ext uri="{BB962C8B-B14F-4D97-AF65-F5344CB8AC3E}">
        <p14:creationId xmlns:p14="http://schemas.microsoft.com/office/powerpoint/2010/main" val="390551623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Equipment and Supplies</a:t>
            </a:r>
            <a:endParaRPr lang="en-US" sz="3200" dirty="0"/>
          </a:p>
        </p:txBody>
      </p:sp>
      <p:sp>
        <p:nvSpPr>
          <p:cNvPr id="3" name="Content Placeholder 2"/>
          <p:cNvSpPr>
            <a:spLocks noGrp="1"/>
          </p:cNvSpPr>
          <p:nvPr>
            <p:ph idx="1"/>
          </p:nvPr>
        </p:nvSpPr>
        <p:spPr>
          <a:xfrm>
            <a:off x="1908175" y="1600201"/>
            <a:ext cx="6778625" cy="1295400"/>
          </a:xfrm>
        </p:spPr>
        <p:txBody>
          <a:bodyPr/>
          <a:lstStyle/>
          <a:p>
            <a:r>
              <a:rPr lang="en-US" sz="1800" dirty="0"/>
              <a:t>Download the </a:t>
            </a:r>
            <a:r>
              <a:rPr lang="en-US" sz="1800" dirty="0">
                <a:hlinkClick r:id="rId2"/>
              </a:rPr>
              <a:t>Appalachian Trail Backpacking </a:t>
            </a:r>
            <a:r>
              <a:rPr lang="en-US" sz="1800" dirty="0" smtClean="0">
                <a:hlinkClick r:id="rId2"/>
              </a:rPr>
              <a:t>Guide</a:t>
            </a:r>
            <a:r>
              <a:rPr lang="en-US" sz="1800" dirty="0" smtClean="0"/>
              <a:t>.</a:t>
            </a:r>
            <a:endParaRPr lang="en-US" sz="1800" dirty="0"/>
          </a:p>
          <a:p>
            <a:r>
              <a:rPr lang="en-US" sz="1800" dirty="0" smtClean="0"/>
              <a:t>Download the </a:t>
            </a:r>
            <a:r>
              <a:rPr lang="en-US" sz="1800" dirty="0" smtClean="0">
                <a:hlinkClick r:id="rId3"/>
              </a:rPr>
              <a:t>Backpacking Menu Planner</a:t>
            </a:r>
            <a:r>
              <a:rPr lang="en-US" sz="1800" dirty="0" smtClean="0"/>
              <a:t>.</a:t>
            </a:r>
          </a:p>
          <a:p>
            <a:r>
              <a:rPr lang="en-US" sz="1800" dirty="0" smtClean="0"/>
              <a:t>Download </a:t>
            </a:r>
            <a:r>
              <a:rPr lang="en-US" sz="1800" dirty="0" smtClean="0">
                <a:hlinkClick r:id="rId4"/>
              </a:rPr>
              <a:t>Backpacking Recipes</a:t>
            </a:r>
            <a:r>
              <a:rPr lang="en-US" sz="1800" dirty="0" smtClean="0"/>
              <a:t>.</a:t>
            </a:r>
            <a:endParaRPr lang="en-US" sz="1800" dirty="0"/>
          </a:p>
        </p:txBody>
      </p:sp>
      <p:pic>
        <p:nvPicPr>
          <p:cNvPr id="4" name="Picture 3"/>
          <p:cNvPicPr>
            <a:picLocks noChangeAspect="1"/>
          </p:cNvPicPr>
          <p:nvPr/>
        </p:nvPicPr>
        <p:blipFill>
          <a:blip r:embed="rId5"/>
          <a:stretch>
            <a:fillRect/>
          </a:stretch>
        </p:blipFill>
        <p:spPr>
          <a:xfrm>
            <a:off x="1979613" y="2819400"/>
            <a:ext cx="6868160" cy="2895600"/>
          </a:xfrm>
          <a:prstGeom prst="rect">
            <a:avLst/>
          </a:prstGeom>
        </p:spPr>
      </p:pic>
    </p:spTree>
    <p:extLst>
      <p:ext uri="{BB962C8B-B14F-4D97-AF65-F5344CB8AC3E}">
        <p14:creationId xmlns:p14="http://schemas.microsoft.com/office/powerpoint/2010/main" val="195222992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Team Members</a:t>
            </a:r>
            <a:endParaRPr lang="en-US" sz="3200" dirty="0"/>
          </a:p>
        </p:txBody>
      </p:sp>
      <p:sp>
        <p:nvSpPr>
          <p:cNvPr id="3" name="Content Placeholder 2"/>
          <p:cNvSpPr>
            <a:spLocks noGrp="1"/>
          </p:cNvSpPr>
          <p:nvPr>
            <p:ph idx="1"/>
          </p:nvPr>
        </p:nvSpPr>
        <p:spPr/>
        <p:txBody>
          <a:bodyPr/>
          <a:lstStyle/>
          <a:p>
            <a:r>
              <a:rPr lang="en-US" sz="1800" dirty="0" smtClean="0"/>
              <a:t>As you assemble the team members, download the following for help in determining team member roles and expectations:</a:t>
            </a:r>
          </a:p>
          <a:p>
            <a:pPr lvl="1"/>
            <a:r>
              <a:rPr lang="en-US" sz="1600" dirty="0" smtClean="0">
                <a:hlinkClick r:id="rId2"/>
              </a:rPr>
              <a:t>High Adventure Duty Roster</a:t>
            </a:r>
            <a:r>
              <a:rPr lang="en-US" sz="1600" dirty="0" smtClean="0"/>
              <a:t>.</a:t>
            </a:r>
          </a:p>
          <a:p>
            <a:pPr lvl="1"/>
            <a:r>
              <a:rPr lang="en-US" sz="1600" dirty="0" smtClean="0">
                <a:hlinkClick r:id="rId3"/>
              </a:rPr>
              <a:t>Backpacking Etiquette</a:t>
            </a:r>
            <a:r>
              <a:rPr lang="en-US" sz="1600" dirty="0" smtClean="0"/>
              <a:t>.</a:t>
            </a:r>
            <a:endParaRPr lang="en-US" sz="1600" dirty="0"/>
          </a:p>
        </p:txBody>
      </p:sp>
      <p:pic>
        <p:nvPicPr>
          <p:cNvPr id="4" name="Picture 3"/>
          <p:cNvPicPr>
            <a:picLocks noChangeAspect="1"/>
          </p:cNvPicPr>
          <p:nvPr/>
        </p:nvPicPr>
        <p:blipFill>
          <a:blip r:embed="rId4"/>
          <a:stretch>
            <a:fillRect/>
          </a:stretch>
        </p:blipFill>
        <p:spPr>
          <a:xfrm>
            <a:off x="2211784" y="3124200"/>
            <a:ext cx="6451067" cy="3352800"/>
          </a:xfrm>
          <a:prstGeom prst="rect">
            <a:avLst/>
          </a:prstGeom>
        </p:spPr>
      </p:pic>
    </p:spTree>
    <p:extLst>
      <p:ext uri="{BB962C8B-B14F-4D97-AF65-F5344CB8AC3E}">
        <p14:creationId xmlns:p14="http://schemas.microsoft.com/office/powerpoint/2010/main" val="120208530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228600"/>
            <a:ext cx="6629400" cy="715963"/>
          </a:xfrm>
        </p:spPr>
        <p:txBody>
          <a:bodyPr/>
          <a:lstStyle/>
          <a:p>
            <a:pPr algn="l"/>
            <a:r>
              <a:rPr lang="en-US" sz="3600" dirty="0" smtClean="0">
                <a:solidFill>
                  <a:srgbClr val="4D4D4D"/>
                </a:solidFill>
              </a:rPr>
              <a:t>Requirement 7</a:t>
            </a:r>
            <a:endParaRPr lang="en-US" sz="3600" dirty="0">
              <a:solidFill>
                <a:srgbClr val="4D4D4D"/>
              </a:solidFill>
            </a:endParaRPr>
          </a:p>
        </p:txBody>
      </p:sp>
      <p:sp>
        <p:nvSpPr>
          <p:cNvPr id="4" name="TextBox 3"/>
          <p:cNvSpPr txBox="1"/>
          <p:nvPr/>
        </p:nvSpPr>
        <p:spPr>
          <a:xfrm>
            <a:off x="2286000" y="990600"/>
            <a:ext cx="6096000" cy="5509200"/>
          </a:xfrm>
          <a:prstGeom prst="rect">
            <a:avLst/>
          </a:prstGeom>
          <a:noFill/>
        </p:spPr>
        <p:txBody>
          <a:bodyPr wrap="square" rtlCol="0">
            <a:spAutoFit/>
          </a:bodyPr>
          <a:lstStyle/>
          <a:p>
            <a:r>
              <a:rPr lang="en-US" sz="1600" b="1" dirty="0">
                <a:solidFill>
                  <a:srgbClr val="4D4D4D"/>
                </a:solidFill>
                <a:latin typeface="+mn-lt"/>
              </a:rPr>
              <a:t>Prepare for an Expedition.</a:t>
            </a:r>
            <a:r>
              <a:rPr lang="en-US" sz="1600" dirty="0">
                <a:solidFill>
                  <a:srgbClr val="4D4D4D"/>
                </a:solidFill>
                <a:latin typeface="+mn-lt"/>
              </a:rPr>
              <a:t> </a:t>
            </a:r>
            <a:br>
              <a:rPr lang="en-US" sz="1600" dirty="0">
                <a:solidFill>
                  <a:srgbClr val="4D4D4D"/>
                </a:solidFill>
                <a:latin typeface="+mn-lt"/>
              </a:rPr>
            </a:br>
            <a:r>
              <a:rPr lang="en-US" sz="1600" b="0" dirty="0">
                <a:solidFill>
                  <a:srgbClr val="4D4D4D"/>
                </a:solidFill>
                <a:latin typeface="+mn-lt"/>
              </a:rPr>
              <a:t>With your parent's permission and counselor's approval, prepare for an actual expedition to an area you have not previously explored; the place may be nearby or far away. Do the following: </a:t>
            </a:r>
          </a:p>
          <a:p>
            <a:pPr marL="800100" lvl="1" indent="-342900">
              <a:buFont typeface="+mj-lt"/>
              <a:buAutoNum type="alphaLcPeriod"/>
            </a:pPr>
            <a:r>
              <a:rPr lang="en-US" sz="1600" b="0" dirty="0">
                <a:solidFill>
                  <a:srgbClr val="4D4D4D"/>
                </a:solidFill>
                <a:latin typeface="+mn-lt"/>
              </a:rPr>
              <a:t>Make your preparations under the supervision of a trained expedition leader, expedition planner, or other qualified adult experienced in exploration (such as a school science teacher, museum representative, or qualified instructor). </a:t>
            </a:r>
          </a:p>
          <a:p>
            <a:pPr marL="800100" lvl="1" indent="-342900">
              <a:buFont typeface="+mj-lt"/>
              <a:buAutoNum type="alphaLcPeriod"/>
            </a:pPr>
            <a:r>
              <a:rPr lang="en-US" sz="1600" b="0" dirty="0">
                <a:solidFill>
                  <a:srgbClr val="4D4D4D"/>
                </a:solidFill>
                <a:latin typeface="+mn-lt"/>
              </a:rPr>
              <a:t>Use the steps listed in requirement 6 to guide your preparations. List the items of equipment and supplies you will need. Discuss with your counselor why you chose each item and how it will be of value on the expedition. Determine who should go on the expedition. </a:t>
            </a:r>
          </a:p>
          <a:p>
            <a:pPr marL="800100" lvl="1" indent="-342900">
              <a:buFont typeface="+mj-lt"/>
              <a:buAutoNum type="alphaLcPeriod"/>
            </a:pPr>
            <a:r>
              <a:rPr lang="en-US" sz="1600" b="0" dirty="0">
                <a:solidFill>
                  <a:srgbClr val="C00000"/>
                </a:solidFill>
                <a:latin typeface="+mn-lt"/>
              </a:rPr>
              <a:t>Conduct a pre-expedition check, covering the steps in requirement 6, and share the results with your counselor. With your counselor, walk through the Sweet Sixteen of BSA Safety for your expedition. Ensure that all foreseeable hazards for your expedition are adequately addressed.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8400" y="53457"/>
            <a:ext cx="1047208" cy="1066248"/>
          </a:xfrm>
          <a:prstGeom prst="rect">
            <a:avLst/>
          </a:prstGeom>
        </p:spPr>
      </p:pic>
    </p:spTree>
    <p:extLst>
      <p:ext uri="{BB962C8B-B14F-4D97-AF65-F5344CB8AC3E}">
        <p14:creationId xmlns:p14="http://schemas.microsoft.com/office/powerpoint/2010/main" val="27550527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Pre-Expedition Check</a:t>
            </a:r>
            <a:endParaRPr lang="en-US" sz="3200" dirty="0"/>
          </a:p>
        </p:txBody>
      </p:sp>
      <p:sp>
        <p:nvSpPr>
          <p:cNvPr id="3" name="Content Placeholder 2"/>
          <p:cNvSpPr>
            <a:spLocks noGrp="1"/>
          </p:cNvSpPr>
          <p:nvPr>
            <p:ph idx="1"/>
          </p:nvPr>
        </p:nvSpPr>
        <p:spPr>
          <a:xfrm>
            <a:off x="1908175" y="1600200"/>
            <a:ext cx="3959225" cy="4724400"/>
          </a:xfrm>
        </p:spPr>
        <p:txBody>
          <a:bodyPr/>
          <a:lstStyle/>
          <a:p>
            <a:r>
              <a:rPr lang="en-US" sz="1800" dirty="0" smtClean="0"/>
              <a:t>Pre-shakedown hike meeting to review each participants packs/personal equipment, Troop equipment, food, and supplies.</a:t>
            </a:r>
          </a:p>
          <a:p>
            <a:r>
              <a:rPr lang="en-US" sz="1800" dirty="0" smtClean="0"/>
              <a:t>Shakedown hike on the </a:t>
            </a:r>
            <a:r>
              <a:rPr lang="en-US" sz="1800" dirty="0" err="1" smtClean="0"/>
              <a:t>Zaleski</a:t>
            </a:r>
            <a:r>
              <a:rPr lang="en-US" sz="1800" dirty="0" smtClean="0"/>
              <a:t> Backpacking Trail.</a:t>
            </a:r>
          </a:p>
          <a:p>
            <a:r>
              <a:rPr lang="en-US" sz="1800" dirty="0" smtClean="0"/>
              <a:t>Post-shakedown hike review</a:t>
            </a:r>
          </a:p>
          <a:p>
            <a:pPr lvl="1"/>
            <a:r>
              <a:rPr lang="en-US" sz="1600" dirty="0" smtClean="0"/>
              <a:t>What works, doesn’t work, needs changed, etc.</a:t>
            </a:r>
          </a:p>
          <a:p>
            <a:r>
              <a:rPr lang="en-US" sz="1800" dirty="0" smtClean="0"/>
              <a:t>Pre-expedition trip meeting </a:t>
            </a:r>
            <a:r>
              <a:rPr lang="en-US" sz="1800" dirty="0"/>
              <a:t>to review each participants packs/personal equipment, Troop equipment, food, and supplies.</a:t>
            </a:r>
          </a:p>
          <a:p>
            <a:endParaRPr lang="en-US" sz="1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4333" y="1676400"/>
            <a:ext cx="3014133" cy="2260600"/>
          </a:xfrm>
          <a:prstGeom prst="rect">
            <a:avLst/>
          </a:prstGeom>
        </p:spPr>
      </p:pic>
    </p:spTree>
    <p:extLst>
      <p:ext uri="{BB962C8B-B14F-4D97-AF65-F5344CB8AC3E}">
        <p14:creationId xmlns:p14="http://schemas.microsoft.com/office/powerpoint/2010/main" val="35662104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Sweet Sixteen of BSA Safety</a:t>
            </a:r>
            <a:endParaRPr lang="en-US" sz="3200" dirty="0"/>
          </a:p>
        </p:txBody>
      </p:sp>
      <p:sp>
        <p:nvSpPr>
          <p:cNvPr id="3" name="Content Placeholder 2"/>
          <p:cNvSpPr>
            <a:spLocks noGrp="1"/>
          </p:cNvSpPr>
          <p:nvPr>
            <p:ph idx="1"/>
          </p:nvPr>
        </p:nvSpPr>
        <p:spPr>
          <a:xfrm>
            <a:off x="1908175" y="1066800"/>
            <a:ext cx="6778625" cy="5257800"/>
          </a:xfrm>
        </p:spPr>
        <p:txBody>
          <a:bodyPr/>
          <a:lstStyle/>
          <a:p>
            <a:pPr>
              <a:buFont typeface="+mj-lt"/>
              <a:buAutoNum type="arabicPeriod"/>
            </a:pPr>
            <a:r>
              <a:rPr lang="en-US" sz="1200" b="1" dirty="0" smtClean="0"/>
              <a:t>QUALIFIED SUPERVISION</a:t>
            </a:r>
          </a:p>
          <a:p>
            <a:pPr marL="457200" lvl="1" indent="0">
              <a:buNone/>
            </a:pPr>
            <a:r>
              <a:rPr lang="en-US" sz="1200" dirty="0" smtClean="0"/>
              <a:t>Every </a:t>
            </a:r>
            <a:r>
              <a:rPr lang="en-US" sz="1200" dirty="0"/>
              <a:t>BSA activity should be supervised by a conscientious adult who understands and knowingly accepts responsibility for the well-being and safety of the children and youth in his or her care. The supervisor should be sufficiently trained, experienced, and skilled in the activity to be confident of his/her ability to lead and to teach the necessary skills and to respond effectively in the event of an emergency. Field knowledge of all applicable BSA standards and a commitment to implement and follow BSA policies and procedures are essential parts of the supervisor’s qualifications.</a:t>
            </a:r>
          </a:p>
          <a:p>
            <a:pPr>
              <a:buFont typeface="+mj-lt"/>
              <a:buAutoNum type="arabicPeriod"/>
            </a:pPr>
            <a:r>
              <a:rPr lang="en-US" sz="1200" b="1" dirty="0" smtClean="0"/>
              <a:t>PHYSICAL </a:t>
            </a:r>
            <a:r>
              <a:rPr lang="en-US" sz="1200" b="1" dirty="0"/>
              <a:t>FITNESS</a:t>
            </a:r>
          </a:p>
          <a:p>
            <a:pPr marL="457200" lvl="1" indent="0">
              <a:buNone/>
            </a:pPr>
            <a:r>
              <a:rPr lang="en-US" sz="1200" dirty="0" smtClean="0"/>
              <a:t>For </a:t>
            </a:r>
            <a:r>
              <a:rPr lang="en-US" sz="1200" dirty="0"/>
              <a:t>youth participants in any potentially strenuous activity, the supervisor should receive a complete health history from a health-care professional, parent, or guardian. Adult participants and youth involved in higher-risk activity (e.g., scuba) may require professional evaluation in addition to the health history. The supervisor should adjust all supervision, discipline, and protection to anticipate potential risks associated with individual health conditions. Neither youth nor adults should participate in activities for which they are unfit. To do so would place both the individual and others at risk.</a:t>
            </a:r>
          </a:p>
          <a:p>
            <a:pPr>
              <a:buFont typeface="+mj-lt"/>
              <a:buAutoNum type="arabicPeriod"/>
            </a:pPr>
            <a:r>
              <a:rPr lang="en-US" sz="1200" b="1" dirty="0" smtClean="0"/>
              <a:t>BUDDY </a:t>
            </a:r>
            <a:r>
              <a:rPr lang="en-US" sz="1200" b="1" dirty="0"/>
              <a:t>SYSTEM</a:t>
            </a:r>
          </a:p>
          <a:p>
            <a:pPr marL="457200" lvl="1" indent="0">
              <a:buNone/>
            </a:pPr>
            <a:r>
              <a:rPr lang="en-US" sz="1200" dirty="0"/>
              <a:t>The long history of the buddy system in Scouting has shown that it is always best to have at least one other person with you and aware at all times as to your circumstances and what you are doing in any outdoor or strenuous activity</a:t>
            </a:r>
            <a:r>
              <a:rPr lang="en-US" sz="1200" dirty="0" smtClean="0"/>
              <a:t>.</a:t>
            </a:r>
            <a:endParaRPr lang="en-US" sz="1200" dirty="0"/>
          </a:p>
          <a:p>
            <a:pPr>
              <a:buFont typeface="+mj-lt"/>
              <a:buAutoNum type="arabicPeriod" startAt="4"/>
            </a:pPr>
            <a:r>
              <a:rPr lang="en-US" sz="1200" b="1" dirty="0"/>
              <a:t>SAFE AREA OR COURSE</a:t>
            </a:r>
          </a:p>
          <a:p>
            <a:pPr marL="457200" lvl="1" indent="0">
              <a:buNone/>
            </a:pPr>
            <a:r>
              <a:rPr lang="en-US" sz="1200" dirty="0"/>
              <a:t>A key part of the supervisor’s responsibility is to know the area or course for the activity and to determine that it is well-suited and free of hazards</a:t>
            </a:r>
            <a:r>
              <a:rPr lang="en-US" sz="1200" dirty="0" smtClean="0"/>
              <a:t>.</a:t>
            </a:r>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0800"/>
            <a:ext cx="1600200" cy="1840230"/>
          </a:xfrm>
          <a:prstGeom prst="rect">
            <a:avLst/>
          </a:prstGeom>
        </p:spPr>
      </p:pic>
    </p:spTree>
    <p:extLst>
      <p:ext uri="{BB962C8B-B14F-4D97-AF65-F5344CB8AC3E}">
        <p14:creationId xmlns:p14="http://schemas.microsoft.com/office/powerpoint/2010/main" val="39397288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Sweet Sixteen of BSA Safety</a:t>
            </a:r>
            <a:endParaRPr lang="en-US" sz="3200" dirty="0"/>
          </a:p>
        </p:txBody>
      </p:sp>
      <p:sp>
        <p:nvSpPr>
          <p:cNvPr id="3" name="Content Placeholder 2"/>
          <p:cNvSpPr>
            <a:spLocks noGrp="1"/>
          </p:cNvSpPr>
          <p:nvPr>
            <p:ph idx="1"/>
          </p:nvPr>
        </p:nvSpPr>
        <p:spPr>
          <a:xfrm>
            <a:off x="1908175" y="1066800"/>
            <a:ext cx="6778625" cy="5410200"/>
          </a:xfrm>
        </p:spPr>
        <p:txBody>
          <a:bodyPr/>
          <a:lstStyle/>
          <a:p>
            <a:pPr>
              <a:buFont typeface="+mj-lt"/>
              <a:buAutoNum type="arabicPeriod" startAt="5"/>
            </a:pPr>
            <a:r>
              <a:rPr lang="en-US" sz="1200" b="1" dirty="0" smtClean="0"/>
              <a:t>EQUIPMENT </a:t>
            </a:r>
            <a:r>
              <a:rPr lang="en-US" sz="1200" b="1" dirty="0"/>
              <a:t>SELECTION AND MAINTENANCE</a:t>
            </a:r>
          </a:p>
          <a:p>
            <a:pPr marL="457200" lvl="1" indent="0">
              <a:buNone/>
            </a:pPr>
            <a:r>
              <a:rPr lang="en-US" sz="1200" dirty="0"/>
              <a:t>Most activity requires some specialized equipment. The equipment should be selected to suit the participant and the activity and to include appropriate safety and program features. The supervisor should also check equipment to determine that it is in good condition for the activity and is properly maintained while in use.</a:t>
            </a:r>
          </a:p>
          <a:p>
            <a:pPr>
              <a:buFont typeface="+mj-lt"/>
              <a:buAutoNum type="arabicPeriod" startAt="5"/>
            </a:pPr>
            <a:r>
              <a:rPr lang="en-US" sz="1200" b="1" dirty="0" smtClean="0"/>
              <a:t>PERSONAL </a:t>
            </a:r>
            <a:r>
              <a:rPr lang="en-US" sz="1200" b="1" dirty="0"/>
              <a:t>SAFETY EQUIPMENT</a:t>
            </a:r>
          </a:p>
          <a:p>
            <a:pPr marL="457200" lvl="1" indent="0">
              <a:buNone/>
            </a:pPr>
            <a:r>
              <a:rPr lang="en-US" sz="1200" dirty="0"/>
              <a:t>The supervisor must ensure that every participant has and uses the appropriate personal safety equipment. For example, activity afloat requires a life jacket properly worn by each participant; bikers, horseback riders, and whitewater kayakers need helmets for certain activities; skaters may need protective gear; and all need to be dressed for warmth and utility depending on the circumstances.</a:t>
            </a:r>
          </a:p>
          <a:p>
            <a:pPr>
              <a:buFont typeface="+mj-lt"/>
              <a:buAutoNum type="arabicPeriod" startAt="5"/>
            </a:pPr>
            <a:r>
              <a:rPr lang="en-US" sz="1200" b="1" dirty="0" smtClean="0"/>
              <a:t>SAFETY </a:t>
            </a:r>
            <a:r>
              <a:rPr lang="en-US" sz="1200" b="1" dirty="0"/>
              <a:t>PROCEDURES AND POLICIES</a:t>
            </a:r>
          </a:p>
          <a:p>
            <a:pPr marL="457200" lvl="1" indent="0">
              <a:buNone/>
            </a:pPr>
            <a:r>
              <a:rPr lang="en-US" sz="1200" dirty="0"/>
              <a:t>For most activities, there are common-sense procedures and standards that can greatly reduce the risk. These should be known and appreciated by all participants, and the supervisor must ensure compliance.</a:t>
            </a:r>
          </a:p>
          <a:p>
            <a:pPr>
              <a:buFont typeface="+mj-lt"/>
              <a:buAutoNum type="arabicPeriod" startAt="8"/>
            </a:pPr>
            <a:r>
              <a:rPr lang="en-US" sz="1200" b="1" dirty="0"/>
              <a:t>SKILL LEVEL LIMITS</a:t>
            </a:r>
          </a:p>
          <a:p>
            <a:pPr marL="457200" lvl="1" indent="0">
              <a:buNone/>
            </a:pPr>
            <a:r>
              <a:rPr lang="en-US" sz="1200" dirty="0"/>
              <a:t>There is a minimum skill level requirement for every activity, and the supervisor must identify and recognize this minimum skill level and be sure that no participants are put at risk by attempting an activity beyond their ability. A good example of skill levels in Scouting is the venerable swim test, which defines conditions for safe swimming based on individual ability.</a:t>
            </a:r>
          </a:p>
          <a:p>
            <a:pPr>
              <a:buFont typeface="+mj-lt"/>
              <a:buAutoNum type="arabicPeriod" startAt="8"/>
            </a:pPr>
            <a:r>
              <a:rPr lang="en-US" sz="1200" b="1" dirty="0"/>
              <a:t>WEATHER CHECK</a:t>
            </a:r>
          </a:p>
          <a:p>
            <a:pPr marL="457200" lvl="1" indent="0">
              <a:buNone/>
            </a:pPr>
            <a:r>
              <a:rPr lang="en-US" sz="1200" dirty="0"/>
              <a:t>The risk factors in many outdoor activities vary substantially with weather conditions. These variables and the appropriate response should be understood and anticipated</a:t>
            </a:r>
            <a:r>
              <a:rPr lang="en-US" sz="1200" dirty="0" smtClean="0"/>
              <a:t>.</a:t>
            </a:r>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0800"/>
            <a:ext cx="1600200" cy="1840230"/>
          </a:xfrm>
          <a:prstGeom prst="rect">
            <a:avLst/>
          </a:prstGeom>
        </p:spPr>
      </p:pic>
    </p:spTree>
    <p:extLst>
      <p:ext uri="{BB962C8B-B14F-4D97-AF65-F5344CB8AC3E}">
        <p14:creationId xmlns:p14="http://schemas.microsoft.com/office/powerpoint/2010/main" val="26003855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9613" y="0"/>
            <a:ext cx="6707187" cy="1143000"/>
          </a:xfrm>
        </p:spPr>
        <p:txBody>
          <a:bodyPr/>
          <a:lstStyle/>
          <a:p>
            <a:r>
              <a:rPr lang="en-US" sz="3200" dirty="0" smtClean="0"/>
              <a:t>Sweet Sixteen of BSA Safety</a:t>
            </a:r>
            <a:endParaRPr lang="en-US" sz="3200" dirty="0"/>
          </a:p>
        </p:txBody>
      </p:sp>
      <p:sp>
        <p:nvSpPr>
          <p:cNvPr id="3" name="Content Placeholder 2"/>
          <p:cNvSpPr>
            <a:spLocks noGrp="1"/>
          </p:cNvSpPr>
          <p:nvPr>
            <p:ph idx="1"/>
          </p:nvPr>
        </p:nvSpPr>
        <p:spPr>
          <a:xfrm>
            <a:off x="1908175" y="1066800"/>
            <a:ext cx="6778625" cy="5410200"/>
          </a:xfrm>
        </p:spPr>
        <p:txBody>
          <a:bodyPr/>
          <a:lstStyle/>
          <a:p>
            <a:pPr>
              <a:buFont typeface="+mj-lt"/>
              <a:buAutoNum type="arabicPeriod" startAt="10"/>
            </a:pPr>
            <a:r>
              <a:rPr lang="en-US" sz="1200" b="1" dirty="0" smtClean="0"/>
              <a:t>PLANNING</a:t>
            </a:r>
            <a:endParaRPr lang="en-US" sz="1200" b="1" dirty="0"/>
          </a:p>
          <a:p>
            <a:pPr marL="457200" lvl="1" indent="0">
              <a:buNone/>
            </a:pPr>
            <a:r>
              <a:rPr lang="en-US" sz="1200" dirty="0"/>
              <a:t>Safe activity follows a plan that has been conscientiously developed by the experienced supervisor or other competent source. Good planning minimizes risks and also anticipates contingencies that may require emergency response or a change of plan.</a:t>
            </a:r>
          </a:p>
          <a:p>
            <a:pPr>
              <a:buFont typeface="+mj-lt"/>
              <a:buAutoNum type="arabicPeriod" startAt="10"/>
            </a:pPr>
            <a:r>
              <a:rPr lang="en-US" sz="1200" b="1" dirty="0" smtClean="0"/>
              <a:t>COMMUNICATIONS</a:t>
            </a:r>
            <a:endParaRPr lang="en-US" sz="1200" b="1" dirty="0"/>
          </a:p>
          <a:p>
            <a:pPr marL="457200" lvl="1" indent="0">
              <a:buNone/>
            </a:pPr>
            <a:r>
              <a:rPr lang="en-US" sz="1200" dirty="0"/>
              <a:t>The supervisor needs to be able to communicate effectively with participants as needed during the activity. Emergency communications also need to be considered in advance for any foreseeable contingencies.</a:t>
            </a:r>
          </a:p>
          <a:p>
            <a:pPr>
              <a:buFont typeface="+mj-lt"/>
              <a:buAutoNum type="arabicPeriod" startAt="12"/>
            </a:pPr>
            <a:r>
              <a:rPr lang="en-US" sz="1200" b="1" dirty="0" smtClean="0"/>
              <a:t>PLANS</a:t>
            </a:r>
            <a:r>
              <a:rPr lang="en-US" sz="1200" b="1" dirty="0"/>
              <a:t> AND NOTICES</a:t>
            </a:r>
          </a:p>
          <a:p>
            <a:pPr marL="457200" lvl="1" indent="0">
              <a:buNone/>
            </a:pPr>
            <a:r>
              <a:rPr lang="en-US" sz="1200" dirty="0"/>
              <a:t>Council office registration, government or landowner authorization, and any similar formalities are the supervisor’s responsibility when such are required. Appropriate notification should be directed to parents, enforcement authorities, landowners, and others as needed, before and after the activity.</a:t>
            </a:r>
          </a:p>
          <a:p>
            <a:pPr>
              <a:buFont typeface="+mj-lt"/>
              <a:buAutoNum type="arabicPeriod" startAt="13"/>
            </a:pPr>
            <a:r>
              <a:rPr lang="en-US" sz="1200" b="1" dirty="0" smtClean="0"/>
              <a:t>FIRST-AID </a:t>
            </a:r>
            <a:r>
              <a:rPr lang="en-US" sz="1200" b="1" dirty="0"/>
              <a:t>RESOURCES</a:t>
            </a:r>
          </a:p>
          <a:p>
            <a:pPr marL="457200" lvl="1" indent="0">
              <a:buNone/>
            </a:pPr>
            <a:r>
              <a:rPr lang="en-US" sz="1200" dirty="0"/>
              <a:t>The supervisor should determine what first-aid supplies to include among the activity equipment. The level of first-aid training and skill appropriate for the activity should also be considered. An extended trek over remote terrain obviously may require more first-aid resources and capabilities than an afternoon activity in the local community. Whatever is determined to be needed should be available.</a:t>
            </a:r>
          </a:p>
          <a:p>
            <a:pPr>
              <a:buFont typeface="+mj-lt"/>
              <a:buAutoNum type="arabicPeriod" startAt="13"/>
            </a:pPr>
            <a:r>
              <a:rPr lang="en-US" sz="1200" b="1" dirty="0" smtClean="0"/>
              <a:t>APPLICABLE </a:t>
            </a:r>
            <a:r>
              <a:rPr lang="en-US" sz="1200" b="1" dirty="0"/>
              <a:t>LAWS</a:t>
            </a:r>
          </a:p>
          <a:p>
            <a:pPr marL="457200" lvl="1" indent="0">
              <a:buNone/>
            </a:pPr>
            <a:r>
              <a:rPr lang="en-US" sz="1200" dirty="0"/>
              <a:t>BSA safety policies generally run parallel or go beyond legal mandates, but the supervisor should confirm and ensure compliance with all applicable regulations or statutes</a:t>
            </a:r>
            <a:r>
              <a:rPr lang="en-US" sz="1200" dirty="0" smtClean="0"/>
              <a:t>.</a:t>
            </a: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0800"/>
            <a:ext cx="1600200" cy="1840230"/>
          </a:xfrm>
          <a:prstGeom prst="rect">
            <a:avLst/>
          </a:prstGeom>
        </p:spPr>
      </p:pic>
    </p:spTree>
    <p:extLst>
      <p:ext uri="{BB962C8B-B14F-4D97-AF65-F5344CB8AC3E}">
        <p14:creationId xmlns:p14="http://schemas.microsoft.com/office/powerpoint/2010/main" val="266848110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Sweet Sixteen of BSA Safety</a:t>
            </a:r>
            <a:endParaRPr lang="en-US" sz="3200" dirty="0"/>
          </a:p>
        </p:txBody>
      </p:sp>
      <p:sp>
        <p:nvSpPr>
          <p:cNvPr id="3" name="Content Placeholder 2"/>
          <p:cNvSpPr>
            <a:spLocks noGrp="1"/>
          </p:cNvSpPr>
          <p:nvPr>
            <p:ph idx="1"/>
          </p:nvPr>
        </p:nvSpPr>
        <p:spPr/>
        <p:txBody>
          <a:bodyPr/>
          <a:lstStyle/>
          <a:p>
            <a:pPr>
              <a:buFont typeface="+mj-lt"/>
              <a:buAutoNum type="arabicPeriod" startAt="15"/>
            </a:pPr>
            <a:r>
              <a:rPr lang="en-US" sz="1200" b="1" dirty="0" smtClean="0"/>
              <a:t>CPR </a:t>
            </a:r>
            <a:r>
              <a:rPr lang="en-US" sz="1200" b="1" dirty="0"/>
              <a:t>RESOURCE</a:t>
            </a:r>
          </a:p>
          <a:p>
            <a:pPr marL="457200" lvl="1" indent="0">
              <a:buNone/>
            </a:pPr>
            <a:r>
              <a:rPr lang="en-US" sz="1200" dirty="0"/>
              <a:t>Any strenuous activity or remote trek could present a cardiac emergency. Aquatics programs may involve cardiopulmonary emergencies. The BSA strongly recommends that a CPR-trained person (preferably an adult) be part of the leadership for any BSA program. Such a resource should be available for strenuous outdoor activity.</a:t>
            </a:r>
          </a:p>
          <a:p>
            <a:pPr>
              <a:buFont typeface="+mj-lt"/>
              <a:buAutoNum type="arabicPeriod" startAt="15"/>
            </a:pPr>
            <a:r>
              <a:rPr lang="en-US" sz="1200" b="1" dirty="0" smtClean="0"/>
              <a:t>DISCIPLINE</a:t>
            </a:r>
            <a:endParaRPr lang="en-US" sz="1200" b="1" dirty="0"/>
          </a:p>
          <a:p>
            <a:pPr marL="457200" lvl="1" indent="0">
              <a:buNone/>
            </a:pPr>
            <a:r>
              <a:rPr lang="en-US" sz="1200" dirty="0"/>
              <a:t>No supervisor is effective if he or she cannot control the activity and the individual participants. Youth must respect their leader and follow his or her direction.</a:t>
            </a:r>
          </a:p>
          <a:p>
            <a:pPr>
              <a:buFont typeface="+mj-lt"/>
              <a:buAutoNum type="arabicPeriod" startAt="15"/>
            </a:pPr>
            <a:endParaRPr lang="en-US" sz="12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0800"/>
            <a:ext cx="1600200" cy="1840230"/>
          </a:xfrm>
          <a:prstGeom prst="rect">
            <a:avLst/>
          </a:prstGeom>
        </p:spPr>
      </p:pic>
    </p:spTree>
    <p:extLst>
      <p:ext uri="{BB962C8B-B14F-4D97-AF65-F5344CB8AC3E}">
        <p14:creationId xmlns:p14="http://schemas.microsoft.com/office/powerpoint/2010/main" val="1561750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1</a:t>
            </a:r>
            <a:endParaRPr lang="en-US" sz="3600" dirty="0">
              <a:solidFill>
                <a:srgbClr val="4D4D4D"/>
              </a:solidFill>
            </a:endParaRPr>
          </a:p>
        </p:txBody>
      </p:sp>
      <p:sp>
        <p:nvSpPr>
          <p:cNvPr id="4" name="TextBox 3"/>
          <p:cNvSpPr txBox="1"/>
          <p:nvPr/>
        </p:nvSpPr>
        <p:spPr>
          <a:xfrm>
            <a:off x="2286000" y="1752600"/>
            <a:ext cx="6096000" cy="2062103"/>
          </a:xfrm>
          <a:prstGeom prst="rect">
            <a:avLst/>
          </a:prstGeom>
          <a:noFill/>
        </p:spPr>
        <p:txBody>
          <a:bodyPr wrap="square" rtlCol="0">
            <a:spAutoFit/>
          </a:bodyPr>
          <a:lstStyle/>
          <a:p>
            <a:r>
              <a:rPr lang="en-US" sz="1600" dirty="0">
                <a:solidFill>
                  <a:srgbClr val="4D4D4D"/>
                </a:solidFill>
                <a:latin typeface="+mn-lt"/>
              </a:rPr>
              <a:t>General Knowledge. </a:t>
            </a:r>
            <a:r>
              <a:rPr lang="en-US" sz="1600" b="0" dirty="0">
                <a:solidFill>
                  <a:srgbClr val="4D4D4D"/>
                </a:solidFill>
                <a:latin typeface="+mn-lt"/>
              </a:rPr>
              <a:t/>
            </a:r>
            <a:br>
              <a:rPr lang="en-US" sz="1600" b="0" dirty="0">
                <a:solidFill>
                  <a:srgbClr val="4D4D4D"/>
                </a:solidFill>
                <a:latin typeface="+mn-lt"/>
              </a:rPr>
            </a:br>
            <a:r>
              <a:rPr lang="en-US" sz="1600" b="0" dirty="0">
                <a:solidFill>
                  <a:srgbClr val="4D4D4D"/>
                </a:solidFill>
                <a:latin typeface="+mn-lt"/>
              </a:rPr>
              <a:t>Do the following: </a:t>
            </a:r>
          </a:p>
          <a:p>
            <a:pPr marL="800100" lvl="1" indent="-342900">
              <a:buFont typeface="+mj-lt"/>
              <a:buAutoNum type="alphaLcPeriod"/>
            </a:pPr>
            <a:r>
              <a:rPr lang="en-US" sz="1600" b="0" dirty="0">
                <a:solidFill>
                  <a:srgbClr val="C00000"/>
                </a:solidFill>
                <a:latin typeface="+mn-lt"/>
              </a:rPr>
              <a:t>Define exploration and explain how it differs from adventure travel, trekking or hiking, tour-group trips, or recreational outdoor adventure trips. </a:t>
            </a:r>
          </a:p>
          <a:p>
            <a:pPr marL="800100" lvl="1" indent="-342900">
              <a:buFont typeface="+mj-lt"/>
              <a:buAutoNum type="alphaLcPeriod"/>
            </a:pPr>
            <a:r>
              <a:rPr lang="en-US" sz="1600" b="0" dirty="0">
                <a:solidFill>
                  <a:srgbClr val="4D4D4D"/>
                </a:solidFill>
                <a:latin typeface="+mn-lt"/>
              </a:rPr>
              <a:t>Explain how approaches to exploration may differ if it occurs in the ocean, in space, in a jungle, or in a science lab in a city. </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spTree>
    <p:extLst>
      <p:ext uri="{BB962C8B-B14F-4D97-AF65-F5344CB8AC3E}">
        <p14:creationId xmlns:p14="http://schemas.microsoft.com/office/powerpoint/2010/main" val="299398953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228599"/>
            <a:ext cx="6629400" cy="715963"/>
          </a:xfrm>
        </p:spPr>
        <p:txBody>
          <a:bodyPr/>
          <a:lstStyle/>
          <a:p>
            <a:pPr algn="l"/>
            <a:r>
              <a:rPr lang="en-US" sz="3600" dirty="0" smtClean="0">
                <a:solidFill>
                  <a:srgbClr val="4D4D4D"/>
                </a:solidFill>
              </a:rPr>
              <a:t>Requirement 8</a:t>
            </a:r>
            <a:endParaRPr lang="en-US" sz="3600" dirty="0">
              <a:solidFill>
                <a:srgbClr val="4D4D4D"/>
              </a:solidFill>
            </a:endParaRPr>
          </a:p>
        </p:txBody>
      </p:sp>
      <p:sp>
        <p:nvSpPr>
          <p:cNvPr id="4" name="TextBox 3"/>
          <p:cNvSpPr txBox="1"/>
          <p:nvPr/>
        </p:nvSpPr>
        <p:spPr>
          <a:xfrm>
            <a:off x="2286000" y="1123017"/>
            <a:ext cx="6096000" cy="5509200"/>
          </a:xfrm>
          <a:prstGeom prst="rect">
            <a:avLst/>
          </a:prstGeom>
          <a:noFill/>
        </p:spPr>
        <p:txBody>
          <a:bodyPr wrap="square" rtlCol="0">
            <a:spAutoFit/>
          </a:bodyPr>
          <a:lstStyle/>
          <a:p>
            <a:r>
              <a:rPr lang="en-US" sz="1600" b="1" dirty="0">
                <a:solidFill>
                  <a:srgbClr val="4D4D4D"/>
                </a:solidFill>
                <a:latin typeface="+mn-lt"/>
              </a:rPr>
              <a:t>Go on an Expedition.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Complete the following: </a:t>
            </a:r>
          </a:p>
          <a:p>
            <a:pPr marL="800100" lvl="1" indent="-342900">
              <a:buFont typeface="+mj-lt"/>
              <a:buAutoNum type="alphaLcPeriod"/>
            </a:pPr>
            <a:r>
              <a:rPr lang="en-US" sz="1600" b="0" dirty="0">
                <a:solidFill>
                  <a:srgbClr val="C00000"/>
                </a:solidFill>
                <a:latin typeface="+mn-lt"/>
              </a:rPr>
              <a:t>With your parent's permission and under the supervision of your merit badge counselor or a counselor-approved qualified person, use the planning steps you learned in requirement 6 and the preparations you completed in requirement 7 to personally undertake an actual expedition to an area you have not previously explored. </a:t>
            </a:r>
          </a:p>
          <a:p>
            <a:pPr marL="800100" lvl="1" indent="-342900">
              <a:buFont typeface="+mj-lt"/>
              <a:buAutoNum type="alphaLcPeriod"/>
            </a:pPr>
            <a:r>
              <a:rPr lang="en-US" sz="1600" b="0" dirty="0">
                <a:solidFill>
                  <a:srgbClr val="4D4D4D"/>
                </a:solidFill>
                <a:latin typeface="+mn-lt"/>
              </a:rPr>
              <a:t>Discuss with your counselor what is outdoor ethics and its role in exploration and enjoying the outdoors responsibly. </a:t>
            </a:r>
          </a:p>
          <a:p>
            <a:pPr marL="800100" lvl="1" indent="-342900">
              <a:buFont typeface="+mj-lt"/>
              <a:buAutoNum type="alphaLcPeriod"/>
            </a:pPr>
            <a:r>
              <a:rPr lang="en-US" sz="1600" b="0" dirty="0">
                <a:solidFill>
                  <a:srgbClr val="4D4D4D"/>
                </a:solidFill>
                <a:latin typeface="+mn-lt"/>
              </a:rPr>
              <a:t>After you return, compile a report on the results of your expedition and how you accomplished your objective(s). Include a statement of the objectives, note your findings and observations, include photos, note any discoveries, report any problems or adverse events, and have a conclusion (whether you reached your objective or not). The post-expedition report must be at least one page and no more than three; one page can be photos, graphs, or figures. </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8400" y="53457"/>
            <a:ext cx="1047208" cy="1066248"/>
          </a:xfrm>
          <a:prstGeom prst="rect">
            <a:avLst/>
          </a:prstGeom>
        </p:spPr>
      </p:pic>
    </p:spTree>
    <p:extLst>
      <p:ext uri="{BB962C8B-B14F-4D97-AF65-F5344CB8AC3E}">
        <p14:creationId xmlns:p14="http://schemas.microsoft.com/office/powerpoint/2010/main" val="207540842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Undertake an Expedition</a:t>
            </a:r>
            <a:endParaRPr lang="en-US" sz="3200" dirty="0"/>
          </a:p>
        </p:txBody>
      </p:sp>
      <p:sp>
        <p:nvSpPr>
          <p:cNvPr id="3" name="Content Placeholder 2"/>
          <p:cNvSpPr>
            <a:spLocks noGrp="1"/>
          </p:cNvSpPr>
          <p:nvPr>
            <p:ph idx="1"/>
          </p:nvPr>
        </p:nvSpPr>
        <p:spPr>
          <a:xfrm>
            <a:off x="1908175" y="1600200"/>
            <a:ext cx="4873625" cy="4525963"/>
          </a:xfrm>
        </p:spPr>
        <p:txBody>
          <a:bodyPr/>
          <a:lstStyle/>
          <a:p>
            <a:r>
              <a:rPr lang="en-US" sz="1800" dirty="0" smtClean="0"/>
              <a:t>Appalachian Trail from Damascus, VA to Partnership Shelter, 62.2 miles.</a:t>
            </a:r>
            <a:endParaRPr lang="en-US" sz="1800" dirty="0"/>
          </a:p>
        </p:txBody>
      </p:sp>
      <p:pic>
        <p:nvPicPr>
          <p:cNvPr id="4" name="Picture 3" descr="Appalachian Trail | Explore North Adam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152400"/>
            <a:ext cx="1638300" cy="1574165"/>
          </a:xfrm>
          <a:prstGeom prst="rect">
            <a:avLst/>
          </a:prstGeom>
          <a:noFill/>
          <a:ln>
            <a:no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057" y="2590800"/>
            <a:ext cx="5029200" cy="3352800"/>
          </a:xfrm>
          <a:prstGeom prst="rect">
            <a:avLst/>
          </a:prstGeom>
        </p:spPr>
      </p:pic>
    </p:spTree>
    <p:extLst>
      <p:ext uri="{BB962C8B-B14F-4D97-AF65-F5344CB8AC3E}">
        <p14:creationId xmlns:p14="http://schemas.microsoft.com/office/powerpoint/2010/main" val="11702044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228599"/>
            <a:ext cx="6629400" cy="715963"/>
          </a:xfrm>
        </p:spPr>
        <p:txBody>
          <a:bodyPr/>
          <a:lstStyle/>
          <a:p>
            <a:pPr algn="l"/>
            <a:r>
              <a:rPr lang="en-US" sz="3600" dirty="0" smtClean="0">
                <a:solidFill>
                  <a:srgbClr val="4D4D4D"/>
                </a:solidFill>
              </a:rPr>
              <a:t>Requirement 8</a:t>
            </a:r>
            <a:endParaRPr lang="en-US" sz="3600" dirty="0">
              <a:solidFill>
                <a:srgbClr val="4D4D4D"/>
              </a:solidFill>
            </a:endParaRPr>
          </a:p>
        </p:txBody>
      </p:sp>
      <p:sp>
        <p:nvSpPr>
          <p:cNvPr id="4" name="TextBox 3"/>
          <p:cNvSpPr txBox="1"/>
          <p:nvPr/>
        </p:nvSpPr>
        <p:spPr>
          <a:xfrm>
            <a:off x="2286000" y="1123017"/>
            <a:ext cx="6096000" cy="5509200"/>
          </a:xfrm>
          <a:prstGeom prst="rect">
            <a:avLst/>
          </a:prstGeom>
          <a:noFill/>
        </p:spPr>
        <p:txBody>
          <a:bodyPr wrap="square" rtlCol="0">
            <a:spAutoFit/>
          </a:bodyPr>
          <a:lstStyle/>
          <a:p>
            <a:r>
              <a:rPr lang="en-US" sz="1600" b="1" dirty="0">
                <a:solidFill>
                  <a:srgbClr val="4D4D4D"/>
                </a:solidFill>
                <a:latin typeface="+mn-lt"/>
              </a:rPr>
              <a:t>Go on an Expedition.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Complete the following: </a:t>
            </a:r>
          </a:p>
          <a:p>
            <a:pPr marL="800100" lvl="1" indent="-342900">
              <a:buFont typeface="+mj-lt"/>
              <a:buAutoNum type="alphaLcPeriod"/>
            </a:pPr>
            <a:r>
              <a:rPr lang="en-US" sz="1600" b="0" dirty="0">
                <a:solidFill>
                  <a:srgbClr val="4D4D4D"/>
                </a:solidFill>
                <a:latin typeface="+mn-lt"/>
              </a:rPr>
              <a:t>With your parent's permission and under the supervision of your merit badge counselor or a counselor-approved qualified person, use the planning steps you learned in requirement 6 and the preparations you completed in requirement 7 to personally undertake an actual expedition to an area you have not previously explored. </a:t>
            </a:r>
          </a:p>
          <a:p>
            <a:pPr marL="800100" lvl="1" indent="-342900">
              <a:buFont typeface="+mj-lt"/>
              <a:buAutoNum type="alphaLcPeriod"/>
            </a:pPr>
            <a:r>
              <a:rPr lang="en-US" sz="1600" b="0" dirty="0">
                <a:solidFill>
                  <a:srgbClr val="C00000"/>
                </a:solidFill>
                <a:latin typeface="+mn-lt"/>
              </a:rPr>
              <a:t>Discuss with your counselor what is outdoor ethics and its role in exploration and enjoying the outdoors responsibly. </a:t>
            </a:r>
          </a:p>
          <a:p>
            <a:pPr marL="800100" lvl="1" indent="-342900">
              <a:buFont typeface="+mj-lt"/>
              <a:buAutoNum type="alphaLcPeriod"/>
            </a:pPr>
            <a:r>
              <a:rPr lang="en-US" sz="1600" b="0" dirty="0">
                <a:solidFill>
                  <a:srgbClr val="4D4D4D"/>
                </a:solidFill>
                <a:latin typeface="+mn-lt"/>
              </a:rPr>
              <a:t>After you return, compile a report on the results of your expedition and how you accomplished your objective(s). Include a statement of the objectives, note your findings and observations, include photos, note any discoveries, report any problems or adverse events, and have a conclusion (whether you reached your objective or not). The post-expedition report must be at least one page and no more than three; one page can be photos, graphs, or figures. </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8400" y="53457"/>
            <a:ext cx="1047208" cy="1066248"/>
          </a:xfrm>
          <a:prstGeom prst="rect">
            <a:avLst/>
          </a:prstGeom>
        </p:spPr>
      </p:pic>
    </p:spTree>
    <p:extLst>
      <p:ext uri="{BB962C8B-B14F-4D97-AF65-F5344CB8AC3E}">
        <p14:creationId xmlns:p14="http://schemas.microsoft.com/office/powerpoint/2010/main" val="283160921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Outdoor Ethics</a:t>
            </a:r>
            <a:endParaRPr lang="en-US" sz="3200" dirty="0"/>
          </a:p>
        </p:txBody>
      </p:sp>
      <p:sp>
        <p:nvSpPr>
          <p:cNvPr id="3" name="Content Placeholder 2"/>
          <p:cNvSpPr>
            <a:spLocks noGrp="1"/>
          </p:cNvSpPr>
          <p:nvPr>
            <p:ph idx="1"/>
          </p:nvPr>
        </p:nvSpPr>
        <p:spPr/>
        <p:txBody>
          <a:bodyPr/>
          <a:lstStyle/>
          <a:p>
            <a:pPr marL="0" indent="0">
              <a:buNone/>
            </a:pPr>
            <a:r>
              <a:rPr lang="en-US" sz="1800" b="1" dirty="0" smtClean="0"/>
              <a:t>The Principles of Leave No Trace</a:t>
            </a:r>
          </a:p>
          <a:p>
            <a:pPr>
              <a:buFont typeface="+mj-lt"/>
              <a:buAutoNum type="arabicPeriod"/>
            </a:pPr>
            <a:r>
              <a:rPr lang="en-US" sz="1800" b="1" dirty="0" smtClean="0"/>
              <a:t>Plan ahead and prepare. </a:t>
            </a:r>
            <a:r>
              <a:rPr lang="en-US" sz="1800" dirty="0" smtClean="0"/>
              <a:t>Consider your group’s size, age, and skill level. Gather information (geography, weather, regulations)about the place you will be visiting, and allow enough time to get there.</a:t>
            </a:r>
          </a:p>
          <a:p>
            <a:pPr>
              <a:buFont typeface="+mj-lt"/>
              <a:buAutoNum type="arabicPeriod"/>
            </a:pPr>
            <a:r>
              <a:rPr lang="en-US" sz="1800" b="1" dirty="0" smtClean="0"/>
              <a:t>Travel and camp on durable surfaces. </a:t>
            </a:r>
            <a:r>
              <a:rPr lang="en-US" sz="1800" dirty="0" smtClean="0"/>
              <a:t>Follow and use established trails and campsites.</a:t>
            </a:r>
          </a:p>
          <a:p>
            <a:pPr>
              <a:buFont typeface="+mj-lt"/>
              <a:buAutoNum type="arabicPeriod"/>
            </a:pPr>
            <a:r>
              <a:rPr lang="en-US" sz="1800" b="1" dirty="0" smtClean="0"/>
              <a:t>Dispose of waste properly. </a:t>
            </a:r>
            <a:r>
              <a:rPr lang="en-US" sz="1800" dirty="0" smtClean="0"/>
              <a:t>Pack it in, pack it out. Pack out all leftover food and trash. This may include human waste, toilet paper, and hygiene products. Keep water sources clean.</a:t>
            </a:r>
          </a:p>
          <a:p>
            <a:pPr>
              <a:buFont typeface="+mj-lt"/>
              <a:buAutoNum type="arabicPeriod"/>
            </a:pPr>
            <a:r>
              <a:rPr lang="en-US" sz="1800" b="1" dirty="0" smtClean="0"/>
              <a:t>Leave what you find. </a:t>
            </a:r>
            <a:r>
              <a:rPr lang="en-US" sz="1800" dirty="0" smtClean="0"/>
              <a:t>Examine cultural or historic structures, artifacts, rocks, plants, and other natural objects – but leave them alone.</a:t>
            </a:r>
            <a:endParaRPr lang="en-US" sz="18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26058"/>
            <a:ext cx="1744960" cy="1744960"/>
          </a:xfrm>
          <a:prstGeom prst="rect">
            <a:avLst/>
          </a:prstGeom>
        </p:spPr>
      </p:pic>
    </p:spTree>
    <p:extLst>
      <p:ext uri="{BB962C8B-B14F-4D97-AF65-F5344CB8AC3E}">
        <p14:creationId xmlns:p14="http://schemas.microsoft.com/office/powerpoint/2010/main" val="28877010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Outdoor Ethics</a:t>
            </a:r>
            <a:endParaRPr lang="en-US" sz="3200" dirty="0"/>
          </a:p>
        </p:txBody>
      </p:sp>
      <p:sp>
        <p:nvSpPr>
          <p:cNvPr id="3" name="Content Placeholder 2"/>
          <p:cNvSpPr>
            <a:spLocks noGrp="1"/>
          </p:cNvSpPr>
          <p:nvPr>
            <p:ph idx="1"/>
          </p:nvPr>
        </p:nvSpPr>
        <p:spPr/>
        <p:txBody>
          <a:bodyPr/>
          <a:lstStyle/>
          <a:p>
            <a:pPr marL="0" indent="0">
              <a:buNone/>
            </a:pPr>
            <a:r>
              <a:rPr lang="en-US" sz="1800" b="1" dirty="0" smtClean="0"/>
              <a:t>The Principles of Leave No Trace</a:t>
            </a:r>
          </a:p>
          <a:p>
            <a:pPr>
              <a:buFont typeface="+mj-lt"/>
              <a:buAutoNum type="arabicPeriod" startAt="5"/>
            </a:pPr>
            <a:r>
              <a:rPr lang="en-US" sz="1800" b="1" dirty="0" smtClean="0"/>
              <a:t>Minimize campfire impacts. </a:t>
            </a:r>
            <a:r>
              <a:rPr lang="en-US" sz="1800" dirty="0" smtClean="0"/>
              <a:t> Use lightweight stoves for cooking and battery-operated lanterns instead of campfires. If fires are permitted, use established fire rings, keep the small, and put them out cold.</a:t>
            </a:r>
          </a:p>
          <a:p>
            <a:pPr>
              <a:buFont typeface="+mj-lt"/>
              <a:buAutoNum type="arabicPeriod" startAt="5"/>
            </a:pPr>
            <a:r>
              <a:rPr lang="en-US" sz="1800" b="1" dirty="0" smtClean="0"/>
              <a:t>Respect wildlife.</a:t>
            </a:r>
            <a:r>
              <a:rPr lang="en-US" sz="1800" dirty="0" smtClean="0"/>
              <a:t> Enjoy wildlife during the right time of year, from afar, and never feed them. Store rations and trash securely.</a:t>
            </a:r>
          </a:p>
          <a:p>
            <a:pPr>
              <a:buFont typeface="+mj-lt"/>
              <a:buAutoNum type="arabicPeriod" startAt="5"/>
            </a:pPr>
            <a:r>
              <a:rPr lang="en-US" sz="1800" b="1" dirty="0" smtClean="0"/>
              <a:t>Be considerate of other visitors. </a:t>
            </a:r>
            <a:r>
              <a:rPr lang="en-US" sz="1800" dirty="0" smtClean="0"/>
              <a:t>Respect their privacy and property, and allow them to enjoy the outdoors peacefully.</a:t>
            </a:r>
            <a:endParaRPr lang="en-US" sz="1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0" y="126058"/>
            <a:ext cx="1744960" cy="1744960"/>
          </a:xfrm>
          <a:prstGeom prst="rect">
            <a:avLst/>
          </a:prstGeom>
        </p:spPr>
      </p:pic>
    </p:spTree>
    <p:extLst>
      <p:ext uri="{BB962C8B-B14F-4D97-AF65-F5344CB8AC3E}">
        <p14:creationId xmlns:p14="http://schemas.microsoft.com/office/powerpoint/2010/main" val="61394148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Outdoor Ethics</a:t>
            </a:r>
            <a:endParaRPr lang="en-US" sz="3200" dirty="0"/>
          </a:p>
        </p:txBody>
      </p:sp>
      <p:sp>
        <p:nvSpPr>
          <p:cNvPr id="3" name="Content Placeholder 2"/>
          <p:cNvSpPr>
            <a:spLocks noGrp="1"/>
          </p:cNvSpPr>
          <p:nvPr>
            <p:ph idx="1"/>
          </p:nvPr>
        </p:nvSpPr>
        <p:spPr>
          <a:xfrm>
            <a:off x="1908175" y="1600200"/>
            <a:ext cx="6778625" cy="4800600"/>
          </a:xfrm>
        </p:spPr>
        <p:txBody>
          <a:bodyPr/>
          <a:lstStyle/>
          <a:p>
            <a:pPr marL="0" indent="0">
              <a:buNone/>
            </a:pPr>
            <a:r>
              <a:rPr lang="en-US" sz="1800" b="1" dirty="0" smtClean="0"/>
              <a:t>Tread Lightly! Principles</a:t>
            </a:r>
          </a:p>
          <a:p>
            <a:r>
              <a:rPr lang="en-US" sz="1800" b="1" dirty="0" smtClean="0"/>
              <a:t>Travel responsibly.</a:t>
            </a:r>
            <a:r>
              <a:rPr lang="en-US" sz="1800" dirty="0" smtClean="0"/>
              <a:t> Stay on designated roads, trails, and areas. Cross streams and launch your watercraft only in designated areas.</a:t>
            </a:r>
          </a:p>
          <a:p>
            <a:r>
              <a:rPr lang="en-US" sz="1800" b="1" dirty="0" smtClean="0"/>
              <a:t>Respect the rights of others. </a:t>
            </a:r>
            <a:r>
              <a:rPr lang="en-US" sz="1800" dirty="0" smtClean="0"/>
              <a:t>This includes private property owners, all recreational trail users, campers, and others.</a:t>
            </a:r>
          </a:p>
          <a:p>
            <a:r>
              <a:rPr lang="en-US" sz="1800" b="1" dirty="0" smtClean="0"/>
              <a:t>Educate yourself.</a:t>
            </a:r>
            <a:r>
              <a:rPr lang="en-US" sz="1800" dirty="0" smtClean="0"/>
              <a:t> Plan for your trip by obtaining maps, regulations, and other information from public agencies. Know how to operate your equipment safely.</a:t>
            </a:r>
          </a:p>
          <a:p>
            <a:r>
              <a:rPr lang="en-US" sz="1800" b="1" dirty="0" smtClean="0"/>
              <a:t>Avoid sensitive areas. </a:t>
            </a:r>
            <a:r>
              <a:rPr lang="en-US" sz="1800" dirty="0" smtClean="0"/>
              <a:t>Many of these areas, such as historical, archaeological, and paleontological sites, are also protected by law.</a:t>
            </a:r>
          </a:p>
          <a:p>
            <a:r>
              <a:rPr lang="en-US" sz="1800" b="1" dirty="0" smtClean="0"/>
              <a:t>Do your part.</a:t>
            </a:r>
            <a:r>
              <a:rPr lang="en-US" sz="1800" dirty="0" smtClean="0"/>
              <a:t> Be a model user of the outdoors; leave the area better than you found it.</a:t>
            </a:r>
            <a:endParaRPr lang="en-US" sz="18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76200"/>
            <a:ext cx="1915757" cy="1904554"/>
          </a:xfrm>
          <a:prstGeom prst="rect">
            <a:avLst/>
          </a:prstGeom>
        </p:spPr>
      </p:pic>
    </p:spTree>
    <p:extLst>
      <p:ext uri="{BB962C8B-B14F-4D97-AF65-F5344CB8AC3E}">
        <p14:creationId xmlns:p14="http://schemas.microsoft.com/office/powerpoint/2010/main" val="3802375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smtClean="0"/>
              <a:t>Outdoor Ethics</a:t>
            </a:r>
            <a:endParaRPr lang="en-US" sz="3200" dirty="0"/>
          </a:p>
        </p:txBody>
      </p:sp>
      <p:sp>
        <p:nvSpPr>
          <p:cNvPr id="3" name="Content Placeholder 2"/>
          <p:cNvSpPr>
            <a:spLocks noGrp="1"/>
          </p:cNvSpPr>
          <p:nvPr>
            <p:ph idx="1"/>
          </p:nvPr>
        </p:nvSpPr>
        <p:spPr>
          <a:xfrm>
            <a:off x="1908175" y="1600200"/>
            <a:ext cx="6778625" cy="4800600"/>
          </a:xfrm>
        </p:spPr>
        <p:txBody>
          <a:bodyPr/>
          <a:lstStyle/>
          <a:p>
            <a:pPr marL="0" indent="0">
              <a:buNone/>
            </a:pPr>
            <a:r>
              <a:rPr lang="en-US" sz="1800" b="1" dirty="0" smtClean="0"/>
              <a:t>The Outdoor Code</a:t>
            </a:r>
          </a:p>
          <a:p>
            <a:pPr marL="0" indent="0" algn="ctr">
              <a:buNone/>
            </a:pPr>
            <a:r>
              <a:rPr lang="en-US" sz="1800" dirty="0"/>
              <a:t>As an American, I will do my best to – </a:t>
            </a:r>
            <a:br>
              <a:rPr lang="en-US" sz="1800" dirty="0"/>
            </a:br>
            <a:r>
              <a:rPr lang="en-US" sz="1800" dirty="0"/>
              <a:t>Be clean in my outdoor manners. </a:t>
            </a:r>
            <a:br>
              <a:rPr lang="en-US" sz="1800" dirty="0"/>
            </a:br>
            <a:r>
              <a:rPr lang="en-US" sz="1800" dirty="0"/>
              <a:t>Be careful with fire.</a:t>
            </a:r>
            <a:br>
              <a:rPr lang="en-US" sz="1800" dirty="0"/>
            </a:br>
            <a:r>
              <a:rPr lang="en-US" sz="1800" dirty="0"/>
              <a:t>Be considerate in the outdoors.</a:t>
            </a:r>
            <a:br>
              <a:rPr lang="en-US" sz="1800" dirty="0"/>
            </a:br>
            <a:r>
              <a:rPr lang="en-US" sz="1800" dirty="0"/>
              <a:t>Be conservation minded.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76200"/>
            <a:ext cx="1915757" cy="1904554"/>
          </a:xfrm>
          <a:prstGeom prst="rect">
            <a:avLst/>
          </a:prstGeom>
        </p:spPr>
      </p:pic>
    </p:spTree>
    <p:extLst>
      <p:ext uri="{BB962C8B-B14F-4D97-AF65-F5344CB8AC3E}">
        <p14:creationId xmlns:p14="http://schemas.microsoft.com/office/powerpoint/2010/main" val="33852415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228599"/>
            <a:ext cx="6629400" cy="715963"/>
          </a:xfrm>
        </p:spPr>
        <p:txBody>
          <a:bodyPr/>
          <a:lstStyle/>
          <a:p>
            <a:pPr algn="l"/>
            <a:r>
              <a:rPr lang="en-US" sz="3600" dirty="0" smtClean="0">
                <a:solidFill>
                  <a:srgbClr val="4D4D4D"/>
                </a:solidFill>
              </a:rPr>
              <a:t>Requirement 8</a:t>
            </a:r>
            <a:endParaRPr lang="en-US" sz="3600" dirty="0">
              <a:solidFill>
                <a:srgbClr val="4D4D4D"/>
              </a:solidFill>
            </a:endParaRPr>
          </a:p>
        </p:txBody>
      </p:sp>
      <p:sp>
        <p:nvSpPr>
          <p:cNvPr id="4" name="TextBox 3"/>
          <p:cNvSpPr txBox="1"/>
          <p:nvPr/>
        </p:nvSpPr>
        <p:spPr>
          <a:xfrm>
            <a:off x="2286000" y="1123017"/>
            <a:ext cx="6096000" cy="5509200"/>
          </a:xfrm>
          <a:prstGeom prst="rect">
            <a:avLst/>
          </a:prstGeom>
          <a:noFill/>
        </p:spPr>
        <p:txBody>
          <a:bodyPr wrap="square" rtlCol="0">
            <a:spAutoFit/>
          </a:bodyPr>
          <a:lstStyle/>
          <a:p>
            <a:r>
              <a:rPr lang="en-US" sz="1600" b="1" dirty="0">
                <a:solidFill>
                  <a:srgbClr val="4D4D4D"/>
                </a:solidFill>
                <a:latin typeface="+mn-lt"/>
              </a:rPr>
              <a:t>Go on an Expedition.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Complete the following: </a:t>
            </a:r>
          </a:p>
          <a:p>
            <a:pPr marL="800100" lvl="1" indent="-342900">
              <a:buFont typeface="+mj-lt"/>
              <a:buAutoNum type="alphaLcPeriod"/>
            </a:pPr>
            <a:r>
              <a:rPr lang="en-US" sz="1600" b="0" dirty="0">
                <a:solidFill>
                  <a:srgbClr val="4D4D4D"/>
                </a:solidFill>
                <a:latin typeface="+mn-lt"/>
              </a:rPr>
              <a:t>With your parent's permission and under the supervision of your merit badge counselor or a counselor-approved qualified person, use the planning steps you learned in requirement 6 and the preparations you completed in requirement 7 to personally undertake an actual expedition to an area you have not previously explored. </a:t>
            </a:r>
          </a:p>
          <a:p>
            <a:pPr marL="800100" lvl="1" indent="-342900">
              <a:buFont typeface="+mj-lt"/>
              <a:buAutoNum type="alphaLcPeriod"/>
            </a:pPr>
            <a:r>
              <a:rPr lang="en-US" sz="1600" b="0" dirty="0">
                <a:solidFill>
                  <a:srgbClr val="4D4D4D"/>
                </a:solidFill>
                <a:latin typeface="+mn-lt"/>
              </a:rPr>
              <a:t>Discuss with your counselor what is outdoor ethics and its role in exploration and enjoying the outdoors responsibly. </a:t>
            </a:r>
          </a:p>
          <a:p>
            <a:pPr marL="800100" lvl="1" indent="-342900">
              <a:buFont typeface="+mj-lt"/>
              <a:buAutoNum type="alphaLcPeriod"/>
            </a:pPr>
            <a:r>
              <a:rPr lang="en-US" sz="1600" b="0" dirty="0">
                <a:solidFill>
                  <a:srgbClr val="C00000"/>
                </a:solidFill>
                <a:latin typeface="+mn-lt"/>
              </a:rPr>
              <a:t>After you return, compile a report on the results of your expedition and how you accomplished your objective(s). Include a statement of the objectives, note your findings and observations, include photos, note any discoveries, report any problems or adverse events, and have a conclusion (whether you reached your objective or not). The post-expedition report must be at least one page and no more than three; one page can be photos, graphs, or figures. </a:t>
            </a:r>
          </a:p>
        </p:txBody>
      </p:sp>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48400" y="53457"/>
            <a:ext cx="1047208" cy="1066248"/>
          </a:xfrm>
          <a:prstGeom prst="rect">
            <a:avLst/>
          </a:prstGeom>
        </p:spPr>
      </p:pic>
    </p:spTree>
    <p:extLst>
      <p:ext uri="{BB962C8B-B14F-4D97-AF65-F5344CB8AC3E}">
        <p14:creationId xmlns:p14="http://schemas.microsoft.com/office/powerpoint/2010/main" val="373181760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6707187" cy="1143000"/>
          </a:xfrm>
        </p:spPr>
        <p:txBody>
          <a:bodyPr/>
          <a:lstStyle/>
          <a:p>
            <a:r>
              <a:rPr lang="en-US" sz="3200" dirty="0" smtClean="0"/>
              <a:t>Expedition Report</a:t>
            </a:r>
            <a:endParaRPr lang="en-US" sz="3200"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199" y="1006628"/>
            <a:ext cx="3084467" cy="5089372"/>
          </a:xfr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3607289"/>
            <a:ext cx="3695736" cy="24887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7800" y="1006628"/>
            <a:ext cx="3698673" cy="2498572"/>
          </a:xfrm>
          <a:prstGeom prst="rect">
            <a:avLst/>
          </a:prstGeom>
        </p:spPr>
      </p:pic>
      <p:sp>
        <p:nvSpPr>
          <p:cNvPr id="9" name="TextBox 8"/>
          <p:cNvSpPr txBox="1"/>
          <p:nvPr/>
        </p:nvSpPr>
        <p:spPr>
          <a:xfrm>
            <a:off x="2972593" y="6198089"/>
            <a:ext cx="4724400" cy="369332"/>
          </a:xfrm>
          <a:prstGeom prst="rect">
            <a:avLst/>
          </a:prstGeom>
          <a:noFill/>
        </p:spPr>
        <p:txBody>
          <a:bodyPr wrap="square" rtlCol="0">
            <a:spAutoFit/>
          </a:bodyPr>
          <a:lstStyle/>
          <a:p>
            <a:pPr algn="ctr"/>
            <a:r>
              <a:rPr lang="en-US" b="0" dirty="0" smtClean="0">
                <a:latin typeface="+mn-lt"/>
              </a:rPr>
              <a:t>Lewis and Clark Expedition Report</a:t>
            </a:r>
            <a:endParaRPr lang="en-US" b="0" dirty="0">
              <a:latin typeface="+mn-lt"/>
            </a:endParaRPr>
          </a:p>
        </p:txBody>
      </p:sp>
    </p:spTree>
    <p:extLst>
      <p:ext uri="{BB962C8B-B14F-4D97-AF65-F5344CB8AC3E}">
        <p14:creationId xmlns:p14="http://schemas.microsoft.com/office/powerpoint/2010/main" val="273174366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a:xfrm>
            <a:off x="2286000" y="838200"/>
            <a:ext cx="6629400" cy="715963"/>
          </a:xfrm>
        </p:spPr>
        <p:txBody>
          <a:bodyPr/>
          <a:lstStyle/>
          <a:p>
            <a:pPr algn="l"/>
            <a:r>
              <a:rPr lang="en-US" sz="3600" dirty="0" smtClean="0">
                <a:solidFill>
                  <a:srgbClr val="4D4D4D"/>
                </a:solidFill>
              </a:rPr>
              <a:t>Requirement 9</a:t>
            </a:r>
            <a:endParaRPr lang="en-US" sz="3600" dirty="0">
              <a:solidFill>
                <a:srgbClr val="4D4D4D"/>
              </a:solidFill>
            </a:endParaRPr>
          </a:p>
        </p:txBody>
      </p:sp>
      <p:sp>
        <p:nvSpPr>
          <p:cNvPr id="4" name="TextBox 3"/>
          <p:cNvSpPr txBox="1"/>
          <p:nvPr/>
        </p:nvSpPr>
        <p:spPr>
          <a:xfrm>
            <a:off x="2286000" y="1752600"/>
            <a:ext cx="6096000" cy="1323439"/>
          </a:xfrm>
          <a:prstGeom prst="rect">
            <a:avLst/>
          </a:prstGeom>
          <a:noFill/>
        </p:spPr>
        <p:txBody>
          <a:bodyPr wrap="square" rtlCol="0">
            <a:spAutoFit/>
          </a:bodyPr>
          <a:lstStyle/>
          <a:p>
            <a:r>
              <a:rPr lang="en-US" sz="1600" b="1" dirty="0">
                <a:solidFill>
                  <a:srgbClr val="4D4D4D"/>
                </a:solidFill>
                <a:latin typeface="+mn-lt"/>
              </a:rPr>
              <a:t>Career Opportunities. </a:t>
            </a:r>
            <a:r>
              <a:rPr lang="en-US" sz="1600" dirty="0">
                <a:solidFill>
                  <a:srgbClr val="4D4D4D"/>
                </a:solidFill>
                <a:latin typeface="+mn-lt"/>
              </a:rPr>
              <a:t/>
            </a:r>
            <a:br>
              <a:rPr lang="en-US" sz="1600" dirty="0">
                <a:solidFill>
                  <a:srgbClr val="4D4D4D"/>
                </a:solidFill>
                <a:latin typeface="+mn-lt"/>
              </a:rPr>
            </a:br>
            <a:r>
              <a:rPr lang="en-US" sz="1600" b="0" dirty="0">
                <a:solidFill>
                  <a:srgbClr val="4D4D4D"/>
                </a:solidFill>
                <a:latin typeface="+mn-lt"/>
              </a:rPr>
              <a:t>Identify three career opportunities in exploration. Pick one and explain to your counselor how to prepare for such a career. Discuss what education and training are required, and why this profession might interest you. </a:t>
            </a:r>
          </a:p>
        </p:txBody>
      </p:sp>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57200" y="686352"/>
            <a:ext cx="1047208" cy="1066248"/>
          </a:xfrm>
          <a:prstGeom prst="rect">
            <a:avLst/>
          </a:prstGeom>
        </p:spPr>
      </p:pic>
      <p:pic>
        <p:nvPicPr>
          <p:cNvPr id="6" name="Picture 5"/>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7000" y="663057"/>
            <a:ext cx="1047208" cy="106624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0" y="3274476"/>
            <a:ext cx="5334000" cy="2667000"/>
          </a:xfrm>
          <a:prstGeom prst="rect">
            <a:avLst/>
          </a:prstGeom>
        </p:spPr>
      </p:pic>
    </p:spTree>
    <p:extLst>
      <p:ext uri="{BB962C8B-B14F-4D97-AF65-F5344CB8AC3E}">
        <p14:creationId xmlns:p14="http://schemas.microsoft.com/office/powerpoint/2010/main" val="345528379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Template>
  <TotalTime>2126</TotalTime>
  <Words>4979</Words>
  <Application>Microsoft Office PowerPoint</Application>
  <PresentationFormat>On-screen Show (4:3)</PresentationFormat>
  <Paragraphs>550</Paragraphs>
  <Slides>103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103</vt:i4>
      </vt:variant>
    </vt:vector>
  </HeadingPairs>
  <TitlesOfParts>
    <vt:vector size="110" baseType="lpstr">
      <vt:lpstr>Abadi MT Condensed Light</vt:lpstr>
      <vt:lpstr>Arial</vt:lpstr>
      <vt:lpstr>Charter Black</vt:lpstr>
      <vt:lpstr>Tahoma</vt:lpstr>
      <vt:lpstr>Verdana</vt:lpstr>
      <vt:lpstr>template</vt:lpstr>
      <vt:lpstr>Custom Design</vt:lpstr>
      <vt:lpstr>Exploration Merit Badge</vt:lpstr>
      <vt:lpstr>PowerPoint Presentation</vt:lpstr>
      <vt:lpstr>Exploration Merit Badge Requirements</vt:lpstr>
      <vt:lpstr>Exploration Merit Badge Requirements</vt:lpstr>
      <vt:lpstr>Exploration Merit Badge Requirements</vt:lpstr>
      <vt:lpstr>Exploration Merit Badge Requirements</vt:lpstr>
      <vt:lpstr>Exploration Merit Badge Requirements</vt:lpstr>
      <vt:lpstr>Exploration Merit Badge Requirements</vt:lpstr>
      <vt:lpstr>Requirement 1</vt:lpstr>
      <vt:lpstr>Exploration</vt:lpstr>
      <vt:lpstr>Requirement 1</vt:lpstr>
      <vt:lpstr>Approaches to Exploration</vt:lpstr>
      <vt:lpstr>Requirement 2</vt:lpstr>
      <vt:lpstr>History of Exploration</vt:lpstr>
      <vt:lpstr>History of Exploration</vt:lpstr>
      <vt:lpstr>History of Exploration</vt:lpstr>
      <vt:lpstr>History of Exploration</vt:lpstr>
      <vt:lpstr>History of Exploration</vt:lpstr>
      <vt:lpstr>The Age of Discovery</vt:lpstr>
      <vt:lpstr>The Age of Discovery</vt:lpstr>
      <vt:lpstr>The Age of Discovery</vt:lpstr>
      <vt:lpstr>Modern Exploration</vt:lpstr>
      <vt:lpstr>Modern Exploration</vt:lpstr>
      <vt:lpstr>Importance of Exploration to the Aerospace Program</vt:lpstr>
      <vt:lpstr>Brief Timeline of Aerospace Exploration</vt:lpstr>
      <vt:lpstr>Brief Timeline of Aerospace Exploration</vt:lpstr>
      <vt:lpstr>Brief Timeline of Aerospace Exploration</vt:lpstr>
      <vt:lpstr>Brief Timeline of Aerospace Exploration</vt:lpstr>
      <vt:lpstr>Brief Timeline of Aerospace Exploration</vt:lpstr>
      <vt:lpstr>Brief Timeline of Aerospace Exploration</vt:lpstr>
      <vt:lpstr>Requirement 3</vt:lpstr>
      <vt:lpstr>Scientific Basis of Exploration</vt:lpstr>
      <vt:lpstr>Benefits of Exploration</vt:lpstr>
      <vt:lpstr>Requirement 3</vt:lpstr>
      <vt:lpstr>Space Exploration</vt:lpstr>
      <vt:lpstr>Subterranean Exploration</vt:lpstr>
      <vt:lpstr>Polar Exploration</vt:lpstr>
      <vt:lpstr>Tropical Exploration</vt:lpstr>
      <vt:lpstr>Marine Exploration</vt:lpstr>
      <vt:lpstr>High Altitude Exploration</vt:lpstr>
      <vt:lpstr>Geological Exploration</vt:lpstr>
      <vt:lpstr>Anthropology and Exploration</vt:lpstr>
      <vt:lpstr>Requirement 3</vt:lpstr>
      <vt:lpstr>What Does It Take to Be an Explorer</vt:lpstr>
      <vt:lpstr>What Does It Take to Be an Explorer</vt:lpstr>
      <vt:lpstr>Requirement 4</vt:lpstr>
      <vt:lpstr>Living Explorers</vt:lpstr>
      <vt:lpstr>Living Explorers</vt:lpstr>
      <vt:lpstr>Living Explorers</vt:lpstr>
      <vt:lpstr>Living Explorers</vt:lpstr>
      <vt:lpstr>Living Explorers</vt:lpstr>
      <vt:lpstr>Living Explorers</vt:lpstr>
      <vt:lpstr>Living Explorers</vt:lpstr>
      <vt:lpstr>Living Explorers</vt:lpstr>
      <vt:lpstr>Living Explorers</vt:lpstr>
      <vt:lpstr>Living Explorers</vt:lpstr>
      <vt:lpstr>Living Explorers</vt:lpstr>
      <vt:lpstr>Requirement 4</vt:lpstr>
      <vt:lpstr>Famous Scientific Exploration Expeditions</vt:lpstr>
      <vt:lpstr>Requirement 4</vt:lpstr>
      <vt:lpstr>Exploration in Labs</vt:lpstr>
      <vt:lpstr>Requirement 5</vt:lpstr>
      <vt:lpstr>Exploration Sponsoring Organizations</vt:lpstr>
      <vt:lpstr>Exploration Sponsoring Organizations</vt:lpstr>
      <vt:lpstr>Exploration Sponsoring Organizations</vt:lpstr>
      <vt:lpstr>Exploration Sponsoring Organizations</vt:lpstr>
      <vt:lpstr>Requirement 5</vt:lpstr>
      <vt:lpstr>Research Facilities</vt:lpstr>
      <vt:lpstr>Requirement 6</vt:lpstr>
      <vt:lpstr>Expedition Planning</vt:lpstr>
      <vt:lpstr>Expedition Planning</vt:lpstr>
      <vt:lpstr>Expedition Planning</vt:lpstr>
      <vt:lpstr>Expedition Planning</vt:lpstr>
      <vt:lpstr>Expedition Planning</vt:lpstr>
      <vt:lpstr>Expedition Planning</vt:lpstr>
      <vt:lpstr>Expedition Planning</vt:lpstr>
      <vt:lpstr>Expedition Planning</vt:lpstr>
      <vt:lpstr>Expedition Planning</vt:lpstr>
      <vt:lpstr>Expedition Planning</vt:lpstr>
      <vt:lpstr>Requirement 7</vt:lpstr>
      <vt:lpstr>Prepare for an Expedition</vt:lpstr>
      <vt:lpstr>Equipment and Supplies</vt:lpstr>
      <vt:lpstr>Team Members</vt:lpstr>
      <vt:lpstr>Requirement 7</vt:lpstr>
      <vt:lpstr>Pre-Expedition Check</vt:lpstr>
      <vt:lpstr>Sweet Sixteen of BSA Safety</vt:lpstr>
      <vt:lpstr>Sweet Sixteen of BSA Safety</vt:lpstr>
      <vt:lpstr>Sweet Sixteen of BSA Safety</vt:lpstr>
      <vt:lpstr>Sweet Sixteen of BSA Safety</vt:lpstr>
      <vt:lpstr>Requirement 8</vt:lpstr>
      <vt:lpstr>Undertake an Expedition</vt:lpstr>
      <vt:lpstr>Requirement 8</vt:lpstr>
      <vt:lpstr>Outdoor Ethics</vt:lpstr>
      <vt:lpstr>Outdoor Ethics</vt:lpstr>
      <vt:lpstr>Outdoor Ethics</vt:lpstr>
      <vt:lpstr>Outdoor Ethics</vt:lpstr>
      <vt:lpstr>Requirement 8</vt:lpstr>
      <vt:lpstr>Expedition Report</vt:lpstr>
      <vt:lpstr>Requirement 9</vt:lpstr>
      <vt:lpstr>Career Opportunities in Exploration</vt:lpstr>
      <vt:lpstr>Career Opportunities in Exploration</vt:lpstr>
      <vt:lpstr>Career Opportunities in Exploration</vt:lpstr>
      <vt:lpstr>Career Opportunities in Exploration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Exploration Merit Badge</dc:title>
  <dc:creator>Terry McKibben</dc:creator>
  <cp:lastModifiedBy>Terry McKibben</cp:lastModifiedBy>
  <cp:revision>82</cp:revision>
  <dcterms:created xsi:type="dcterms:W3CDTF">2021-01-20T18:33:08Z</dcterms:created>
  <dcterms:modified xsi:type="dcterms:W3CDTF">2021-03-14T17:16:04Z</dcterms:modified>
</cp:coreProperties>
</file>